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96" y="-6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1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76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8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40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99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3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63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6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47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71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DC525-5C31-492A-93DE-B22ECC2CE013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60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A3304C-5867-429C-89E1-784EA0E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050" y="2295317"/>
            <a:ext cx="5060950" cy="7427353"/>
          </a:xfrm>
          <a:prstGeom prst="rect">
            <a:avLst/>
          </a:prstGeom>
          <a:solidFill>
            <a:srgbClr val="D8EF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819AB9-9F48-4470-AE28-5F82FD171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30" y="1766681"/>
            <a:ext cx="6210300" cy="528637"/>
          </a:xfrm>
          <a:prstGeom prst="rect">
            <a:avLst/>
          </a:prstGeom>
          <a:solidFill>
            <a:srgbClr val="008C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Médecins de l’éducation nationale,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Assistants(es) social(es) conseillers ou conseillères techniques du recteur,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Infirmiers(es) de l’éducation nationale conseillers ou conseillères technique du recteur.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arianne" panose="02000000000000000000" pitchFamily="50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046454-3F53-4F26-863D-D14F7F02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00144"/>
            <a:ext cx="933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pic>
      <p:cxnSp>
        <p:nvCxnSpPr>
          <p:cNvPr id="1027" name="AutoShape 3">
            <a:extLst>
              <a:ext uri="{FF2B5EF4-FFF2-40B4-BE49-F238E27FC236}">
                <a16:creationId xmlns:a16="http://schemas.microsoft.com/office/drawing/2014/main" id="{EFEDBE3B-D1E7-47CE-B645-32B130C803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1700" y="200144"/>
            <a:ext cx="6350" cy="6826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cxnSp>
      <p:sp>
        <p:nvSpPr>
          <p:cNvPr id="4" name="Text Box 4">
            <a:extLst>
              <a:ext uri="{FF2B5EF4-FFF2-40B4-BE49-F238E27FC236}">
                <a16:creationId xmlns:a16="http://schemas.microsoft.com/office/drawing/2014/main" id="{C9E378FD-EFC9-40EB-903D-3806E2B2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196048"/>
            <a:ext cx="3154363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EAFC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Ecole Académique de la Formation Continue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256A323-420B-4074-B96B-A47A4E76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08428"/>
            <a:ext cx="4235450" cy="658253"/>
          </a:xfrm>
          <a:prstGeom prst="rect">
            <a:avLst/>
          </a:prstGeom>
          <a:solidFill>
            <a:srgbClr val="0545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chemeClr val="bg1"/>
                </a:solidFill>
                <a:latin typeface="Marianne ExtraBold" panose="02000000000000000000" pitchFamily="50" charset="0"/>
              </a:rPr>
              <a:t>Demande de financement de Colloque ou Formation par 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arianne ExtraBold" panose="02000000000000000000" pitchFamily="50" charset="0"/>
              </a:rPr>
              <a:t>L’</a:t>
            </a:r>
            <a:r>
              <a:rPr lang="fr-FR" altLang="fr-FR" b="1" dirty="0">
                <a:solidFill>
                  <a:schemeClr val="bg1"/>
                </a:solidFill>
                <a:latin typeface="Marianne ExtraBold" panose="02000000000000000000" pitchFamily="50" charset="0"/>
              </a:rPr>
              <a:t>EAFC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arianne ExtraBold" panose="02000000000000000000" pitchFamily="50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CE3FF4-68D7-438D-975F-82B1B046556C}"/>
              </a:ext>
            </a:extLst>
          </p:cNvPr>
          <p:cNvSpPr txBox="1"/>
          <p:nvPr/>
        </p:nvSpPr>
        <p:spPr>
          <a:xfrm>
            <a:off x="1797050" y="2569852"/>
            <a:ext cx="4780909" cy="185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Prénom, nom: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Fonction: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Adresse professionnelle: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Numéro de téléphone: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Courriel académique: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D9835D-B6DE-4FCA-8681-19A567964DC9}"/>
              </a:ext>
            </a:extLst>
          </p:cNvPr>
          <p:cNvSpPr txBox="1"/>
          <p:nvPr/>
        </p:nvSpPr>
        <p:spPr>
          <a:xfrm>
            <a:off x="1797050" y="2295318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u="sng" dirty="0">
                <a:latin typeface="Marianne" panose="02000000000000000000" pitchFamily="50" charset="0"/>
              </a:rPr>
              <a:t>Demandeur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FA2A8B5-CA7C-435B-BB83-D272636F4351}"/>
              </a:ext>
            </a:extLst>
          </p:cNvPr>
          <p:cNvSpPr txBox="1"/>
          <p:nvPr/>
        </p:nvSpPr>
        <p:spPr>
          <a:xfrm>
            <a:off x="1797050" y="4457646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u="sng" dirty="0">
                <a:latin typeface="Marianne" panose="02000000000000000000" pitchFamily="50" charset="0"/>
              </a:rPr>
              <a:t>Colloque ou Formation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4098666-7BC7-4635-8603-2E542A38E440}"/>
              </a:ext>
            </a:extLst>
          </p:cNvPr>
          <p:cNvSpPr txBox="1"/>
          <p:nvPr/>
        </p:nvSpPr>
        <p:spPr>
          <a:xfrm>
            <a:off x="1797050" y="4769648"/>
            <a:ext cx="4780909" cy="49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Intitulé: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Lieu: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Présentiel ou distanciel </a:t>
            </a: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(Barrer la mention inutile)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Organisme organisateur: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Durée: 			</a:t>
            </a: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du 			au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Tarif:</a:t>
            </a:r>
          </a:p>
          <a:p>
            <a:endParaRPr lang="fr-FR" sz="1276" b="1" dirty="0">
              <a:solidFill>
                <a:srgbClr val="008CBA"/>
              </a:solidFill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276" b="1" dirty="0">
                <a:solidFill>
                  <a:srgbClr val="008CBA"/>
                </a:solidFill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Avis du supérieur hiérarchique: </a:t>
            </a:r>
          </a:p>
          <a:p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(préciser le lien avec le projet professionnel):</a:t>
            </a: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Envoi du </a:t>
            </a:r>
            <a:r>
              <a:rPr lang="fr-FR" sz="1000" b="1" u="sng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dossier complet 2 mois avant </a:t>
            </a: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la date prévue du colloque ou de la formation à:</a:t>
            </a:r>
          </a:p>
          <a:p>
            <a:pPr algn="ctr"/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Rectorat de Grenoble / EAFC</a:t>
            </a:r>
          </a:p>
          <a:p>
            <a:pPr algn="ctr"/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A l’attention de Emilie GOBBATO</a:t>
            </a:r>
          </a:p>
          <a:p>
            <a:pPr algn="ctr"/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7 place </a:t>
            </a:r>
            <a:r>
              <a:rPr lang="fr-FR" sz="1000" b="1" dirty="0" err="1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Bir</a:t>
            </a:r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000" b="1" dirty="0" err="1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Hakeim</a:t>
            </a:r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 – CS 81065</a:t>
            </a:r>
          </a:p>
          <a:p>
            <a:pPr algn="ctr"/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38021 GRENOBLE CEDEX</a:t>
            </a:r>
          </a:p>
          <a:p>
            <a:pPr algn="ctr"/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Ou par courriel:</a:t>
            </a:r>
          </a:p>
          <a:p>
            <a:pPr algn="ctr"/>
            <a:r>
              <a:rPr lang="fr-FR" sz="1000" b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emilie.gobbato@ac-grenoble.fr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AF4356-CA45-4455-97B5-FD189426E9F9}"/>
              </a:ext>
            </a:extLst>
          </p:cNvPr>
          <p:cNvSpPr txBox="1"/>
          <p:nvPr/>
        </p:nvSpPr>
        <p:spPr>
          <a:xfrm>
            <a:off x="642230" y="2569852"/>
            <a:ext cx="11548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u="sng" dirty="0">
                <a:latin typeface="Marianne" panose="02000000000000000000" pitchFamily="50" charset="0"/>
              </a:rPr>
              <a:t>Pièces à joindre  impérativement à votre demande: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i="1" dirty="0">
                <a:latin typeface="Marianne" panose="02000000000000000000" pitchFamily="50" charset="0"/>
              </a:rPr>
              <a:t>Fiche d’inscription au colloque </a:t>
            </a:r>
            <a:r>
              <a:rPr lang="fr-FR" sz="800" b="1" i="1" dirty="0">
                <a:latin typeface="Marianne" panose="02000000000000000000" pitchFamily="50" charset="0"/>
              </a:rPr>
              <a:t>complètement</a:t>
            </a:r>
            <a:r>
              <a:rPr lang="fr-FR" sz="800" i="1" dirty="0">
                <a:latin typeface="Marianne" panose="02000000000000000000" pitchFamily="50" charset="0"/>
              </a:rPr>
              <a:t> renseignée,</a:t>
            </a: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i="1" dirty="0">
                <a:latin typeface="Marianne" panose="02000000000000000000" pitchFamily="50" charset="0"/>
              </a:rPr>
              <a:t>Plaquette du colloque, de la formation avec les coordonnées de l’organisme organisateur.</a:t>
            </a: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r>
              <a:rPr lang="fr-FR" sz="800" i="1" dirty="0">
                <a:latin typeface="Marianne" panose="02000000000000000000" pitchFamily="50" charset="0"/>
              </a:rPr>
              <a:t>Les dossiers doivent parvenir au service de l’EAFC au plus tard </a:t>
            </a:r>
            <a:r>
              <a:rPr lang="fr-FR" sz="800" b="1" i="1" u="sng" dirty="0">
                <a:latin typeface="Marianne" panose="02000000000000000000" pitchFamily="50" charset="0"/>
              </a:rPr>
              <a:t>2 mois avant la date prévue </a:t>
            </a:r>
            <a:r>
              <a:rPr lang="fr-FR" sz="800" i="1" dirty="0">
                <a:latin typeface="Marianne" panose="02000000000000000000" pitchFamily="50" charset="0"/>
              </a:rPr>
              <a:t>du colloque ou de la formation.</a:t>
            </a: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r>
              <a:rPr lang="fr-FR" sz="800" b="1" i="1" dirty="0">
                <a:latin typeface="Marianne" panose="02000000000000000000" pitchFamily="50" charset="0"/>
              </a:rPr>
              <a:t>Les dossiers incomplets ne pourront pas être traités.</a:t>
            </a: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33CECF9-F6DB-4642-B672-34D4087FC184}"/>
              </a:ext>
            </a:extLst>
          </p:cNvPr>
          <p:cNvSpPr txBox="1"/>
          <p:nvPr/>
        </p:nvSpPr>
        <p:spPr>
          <a:xfrm>
            <a:off x="5709818" y="9381777"/>
            <a:ext cx="100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Page 1/2</a:t>
            </a:r>
          </a:p>
        </p:txBody>
      </p:sp>
    </p:spTree>
    <p:extLst>
      <p:ext uri="{BB962C8B-B14F-4D97-AF65-F5344CB8AC3E}">
        <p14:creationId xmlns:p14="http://schemas.microsoft.com/office/powerpoint/2010/main" val="162451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A3304C-5867-429C-89E1-784EA0E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050" y="2295318"/>
            <a:ext cx="5060950" cy="7032832"/>
          </a:xfrm>
          <a:prstGeom prst="rect">
            <a:avLst/>
          </a:prstGeom>
          <a:solidFill>
            <a:srgbClr val="D8EF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819AB9-9F48-4470-AE28-5F82FD171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30" y="1766681"/>
            <a:ext cx="6210300" cy="528637"/>
          </a:xfrm>
          <a:prstGeom prst="rect">
            <a:avLst/>
          </a:prstGeom>
          <a:solidFill>
            <a:srgbClr val="008C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Médecins de l’éducation nationale,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Assistants(es) social(es) conseillers ou conseillères techniques du recteur,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000" dirty="0">
                <a:solidFill>
                  <a:schemeClr val="bg1"/>
                </a:solidFill>
                <a:latin typeface="Marianne" panose="02000000000000000000" pitchFamily="50" charset="0"/>
              </a:rPr>
              <a:t>Infirmiers(es) de l’éducation nationale conseillers ou conseillères technique du recteur.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arianne" panose="02000000000000000000" pitchFamily="50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046454-3F53-4F26-863D-D14F7F02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00144"/>
            <a:ext cx="933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pic>
      <p:cxnSp>
        <p:nvCxnSpPr>
          <p:cNvPr id="1027" name="AutoShape 3">
            <a:extLst>
              <a:ext uri="{FF2B5EF4-FFF2-40B4-BE49-F238E27FC236}">
                <a16:creationId xmlns:a16="http://schemas.microsoft.com/office/drawing/2014/main" id="{EFEDBE3B-D1E7-47CE-B645-32B130C803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1700" y="200144"/>
            <a:ext cx="6350" cy="6826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cxnSp>
      <p:sp>
        <p:nvSpPr>
          <p:cNvPr id="4" name="Text Box 4">
            <a:extLst>
              <a:ext uri="{FF2B5EF4-FFF2-40B4-BE49-F238E27FC236}">
                <a16:creationId xmlns:a16="http://schemas.microsoft.com/office/drawing/2014/main" id="{C9E378FD-EFC9-40EB-903D-3806E2B2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196048"/>
            <a:ext cx="3154363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EAFC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Ecole Académique de la Formation Continue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256A323-420B-4074-B96B-A47A4E76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08428"/>
            <a:ext cx="4235450" cy="658253"/>
          </a:xfrm>
          <a:prstGeom prst="rect">
            <a:avLst/>
          </a:prstGeom>
          <a:solidFill>
            <a:srgbClr val="0545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chemeClr val="bg1"/>
                </a:solidFill>
                <a:latin typeface="Marianne ExtraBold" panose="02000000000000000000" pitchFamily="50" charset="0"/>
              </a:rPr>
              <a:t>Demande de financement de Colloque ou Formation par 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arianne ExtraBold" panose="02000000000000000000" pitchFamily="50" charset="0"/>
              </a:rPr>
              <a:t>L’</a:t>
            </a:r>
            <a:r>
              <a:rPr lang="fr-FR" altLang="fr-FR" b="1" dirty="0">
                <a:solidFill>
                  <a:schemeClr val="bg1"/>
                </a:solidFill>
                <a:latin typeface="Marianne ExtraBold" panose="02000000000000000000" pitchFamily="50" charset="0"/>
              </a:rPr>
              <a:t>EAFC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arianne ExtraBold" panose="02000000000000000000" pitchFamily="50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D9835D-B6DE-4FCA-8681-19A567964DC9}"/>
              </a:ext>
            </a:extLst>
          </p:cNvPr>
          <p:cNvSpPr txBox="1"/>
          <p:nvPr/>
        </p:nvSpPr>
        <p:spPr>
          <a:xfrm>
            <a:off x="1797050" y="2295318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u="sng" dirty="0">
                <a:latin typeface="Marianne" panose="02000000000000000000" pitchFamily="50" charset="0"/>
              </a:rPr>
              <a:t>Avis de l’EAFC: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FA2A8B5-CA7C-435B-BB83-D272636F4351}"/>
              </a:ext>
            </a:extLst>
          </p:cNvPr>
          <p:cNvSpPr txBox="1"/>
          <p:nvPr/>
        </p:nvSpPr>
        <p:spPr>
          <a:xfrm>
            <a:off x="1901503" y="4768076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u="sng" dirty="0">
                <a:latin typeface="Marianne" panose="02000000000000000000" pitchFamily="50" charset="0"/>
              </a:rPr>
              <a:t>Motifs du rejet de votre (vos) demande(s):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4098666-7BC7-4635-8603-2E542A38E440}"/>
              </a:ext>
            </a:extLst>
          </p:cNvPr>
          <p:cNvSpPr txBox="1"/>
          <p:nvPr/>
        </p:nvSpPr>
        <p:spPr>
          <a:xfrm>
            <a:off x="1901504" y="5201705"/>
            <a:ext cx="47809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Dossier incomplet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Demande effectuée hors délais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Quota de demandes annuelles atteint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Demande hors projet professionnel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Demande non validée par le supérieur hiérarchique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Colloque ou formation annulé(e)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Refus de l’organisme organisateur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Refus institutionnel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Autre (à préciser):</a:t>
            </a: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000" dirty="0">
              <a:latin typeface="Marianne" panose="02000000000000000000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fr-FR" sz="1000" i="1" dirty="0">
                <a:latin typeface="Marianne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Barrer les motifs inutiles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25E6C48-2E6A-4865-8883-314688EEC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306056"/>
              </p:ext>
            </p:extLst>
          </p:nvPr>
        </p:nvGraphicFramePr>
        <p:xfrm>
          <a:off x="2005959" y="2578707"/>
          <a:ext cx="4572000" cy="19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2464451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095093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29949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Prise en charge demandée*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Prise en charge accordée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126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Frais d’inscription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4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Frais de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0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2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Hébergement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495879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B77E7809-B8D8-4A73-B91A-5725BB3AE44E}"/>
              </a:ext>
            </a:extLst>
          </p:cNvPr>
          <p:cNvSpPr txBox="1"/>
          <p:nvPr/>
        </p:nvSpPr>
        <p:spPr>
          <a:xfrm>
            <a:off x="2265088" y="4560180"/>
            <a:ext cx="4312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i="1" dirty="0">
                <a:latin typeface="Marianne" panose="02000000000000000000" pitchFamily="50" charset="0"/>
              </a:rPr>
              <a:t>* Mettre une croix dans les cases choisies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DF84FE3-3643-44B1-9B4E-FF2797AD252B}"/>
              </a:ext>
            </a:extLst>
          </p:cNvPr>
          <p:cNvSpPr txBox="1"/>
          <p:nvPr/>
        </p:nvSpPr>
        <p:spPr>
          <a:xfrm>
            <a:off x="1901503" y="8302693"/>
            <a:ext cx="4749064" cy="98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i="1" dirty="0">
                <a:latin typeface="Marianne" panose="02000000000000000000" pitchFamily="50" charset="0"/>
              </a:rPr>
              <a:t>La prise en charge de votre demande de participation à un colloque ou une formation vaut engagement à produire un compte-rendu auprès de vos collègues.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2A7E9FF-CEC8-4D9C-AE1C-437988FD78EB}"/>
              </a:ext>
            </a:extLst>
          </p:cNvPr>
          <p:cNvSpPr txBox="1"/>
          <p:nvPr/>
        </p:nvSpPr>
        <p:spPr>
          <a:xfrm>
            <a:off x="513567" y="2578706"/>
            <a:ext cx="128348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Marianne" panose="02000000000000000000" pitchFamily="50" charset="0"/>
              </a:rPr>
              <a:t>Pour tout complément d’informations, joindre l’EAFC,</a:t>
            </a:r>
          </a:p>
          <a:p>
            <a:endParaRPr lang="fr-FR" sz="800" b="1" i="1" dirty="0">
              <a:latin typeface="Marianne" panose="02000000000000000000" pitchFamily="50" charset="0"/>
            </a:endParaRPr>
          </a:p>
          <a:p>
            <a:r>
              <a:rPr lang="fr-FR" sz="800" i="1" dirty="0">
                <a:latin typeface="Marianne" panose="02000000000000000000" pitchFamily="50" charset="0"/>
              </a:rPr>
              <a:t>Dossier suivi par </a:t>
            </a:r>
          </a:p>
          <a:p>
            <a:r>
              <a:rPr lang="fr-FR" sz="800" b="1" i="1" dirty="0">
                <a:latin typeface="Marianne" panose="02000000000000000000" pitchFamily="50" charset="0"/>
              </a:rPr>
              <a:t>Emilie GOBBATO</a:t>
            </a:r>
          </a:p>
          <a:p>
            <a:r>
              <a:rPr lang="fr-FR" sz="800" b="1" i="1" dirty="0">
                <a:latin typeface="Marianne" panose="02000000000000000000" pitchFamily="50" charset="0"/>
              </a:rPr>
              <a:t>04 56 52 77 59 </a:t>
            </a:r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b="1" i="1" dirty="0">
              <a:latin typeface="Marianne" panose="02000000000000000000" pitchFamily="50" charset="0"/>
            </a:endParaRPr>
          </a:p>
          <a:p>
            <a:r>
              <a:rPr lang="fr-FR" sz="800" b="1" i="1" dirty="0">
                <a:latin typeface="Marianne" panose="02000000000000000000" pitchFamily="50" charset="0"/>
              </a:rPr>
              <a:t>Courriel: emilie.gobbato@ac-grenoble.fr</a:t>
            </a:r>
          </a:p>
          <a:p>
            <a:endParaRPr lang="fr-FR" sz="800" b="1" i="1" dirty="0">
              <a:latin typeface="Marianne" panose="02000000000000000000" pitchFamily="50" charset="0"/>
            </a:endParaRPr>
          </a:p>
          <a:p>
            <a:r>
              <a:rPr lang="fr-FR" sz="800" i="1" dirty="0">
                <a:latin typeface="Marianne" panose="02000000000000000000" pitchFamily="50" charset="0"/>
              </a:rPr>
              <a:t>EAFC </a:t>
            </a:r>
          </a:p>
          <a:p>
            <a:r>
              <a:rPr lang="fr-FR" sz="800" i="1" dirty="0">
                <a:latin typeface="Marianne" panose="02000000000000000000" pitchFamily="50" charset="0"/>
              </a:rPr>
              <a:t>Rectorat de Grenoble</a:t>
            </a: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r>
              <a:rPr lang="fr-FR" sz="800" i="1" dirty="0">
                <a:latin typeface="Marianne" panose="02000000000000000000" pitchFamily="50" charset="0"/>
              </a:rPr>
              <a:t>Site BERGES </a:t>
            </a:r>
          </a:p>
          <a:p>
            <a:r>
              <a:rPr lang="fr-FR" sz="800" i="1" dirty="0">
                <a:latin typeface="Marianne" panose="02000000000000000000" pitchFamily="50" charset="0"/>
              </a:rPr>
              <a:t>Bureau B214</a:t>
            </a:r>
          </a:p>
          <a:p>
            <a:r>
              <a:rPr lang="fr-FR" sz="800" i="1" dirty="0">
                <a:latin typeface="Marianne" panose="02000000000000000000" pitchFamily="50" charset="0"/>
              </a:rPr>
              <a:t>1025 Av. de la Piscine</a:t>
            </a:r>
          </a:p>
          <a:p>
            <a:r>
              <a:rPr lang="fr-FR" sz="800" i="1" dirty="0">
                <a:latin typeface="Marianne" panose="02000000000000000000" pitchFamily="50" charset="0"/>
              </a:rPr>
              <a:t>38610 GIERES</a:t>
            </a:r>
            <a:endParaRPr lang="fr-FR" sz="800" b="1" i="1" dirty="0">
              <a:latin typeface="Marianne" panose="02000000000000000000" pitchFamily="50" charset="0"/>
            </a:endParaRPr>
          </a:p>
          <a:p>
            <a:endParaRPr lang="fr-FR" sz="800" b="1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7A20FAC-EF67-4EC7-9820-FB6BDE4A62A2}"/>
              </a:ext>
            </a:extLst>
          </p:cNvPr>
          <p:cNvSpPr txBox="1"/>
          <p:nvPr/>
        </p:nvSpPr>
        <p:spPr>
          <a:xfrm>
            <a:off x="5709818" y="9381777"/>
            <a:ext cx="100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Page 2/2</a:t>
            </a:r>
          </a:p>
        </p:txBody>
      </p:sp>
    </p:spTree>
    <p:extLst>
      <p:ext uri="{BB962C8B-B14F-4D97-AF65-F5344CB8AC3E}">
        <p14:creationId xmlns:p14="http://schemas.microsoft.com/office/powerpoint/2010/main" val="14556475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430</Words>
  <Application>Microsoft Office PowerPoint</Application>
  <PresentationFormat>Format A4 (210 x 297 mm)</PresentationFormat>
  <Paragraphs>114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Marianne</vt:lpstr>
      <vt:lpstr>Marianne ExtraBold</vt:lpstr>
      <vt:lpstr>Tahoma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Castagne Patrice</dc:creator>
  <cp:lastModifiedBy>Gobbato Emilie</cp:lastModifiedBy>
  <cp:revision>37</cp:revision>
  <cp:lastPrinted>2023-11-23T10:54:18Z</cp:lastPrinted>
  <dcterms:created xsi:type="dcterms:W3CDTF">2022-03-29T15:26:20Z</dcterms:created>
  <dcterms:modified xsi:type="dcterms:W3CDTF">2025-01-27T13:15:14Z</dcterms:modified>
</cp:coreProperties>
</file>