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30" d="100"/>
          <a:sy n="130" d="100"/>
        </p:scale>
        <p:origin x="96" y="-6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DC525-5C31-492A-93DE-B22ECC2CE013}" type="datetimeFigureOut">
              <a:rPr lang="fr-FR" smtClean="0"/>
              <a:t>27/01/2025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375C-11B9-4854-8AD8-4F4F88CF47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8174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DC525-5C31-492A-93DE-B22ECC2CE013}" type="datetimeFigureOut">
              <a:rPr lang="fr-FR" smtClean="0"/>
              <a:t>27/01/2025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375C-11B9-4854-8AD8-4F4F88CF47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776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DC525-5C31-492A-93DE-B22ECC2CE013}" type="datetimeFigureOut">
              <a:rPr lang="fr-FR" smtClean="0"/>
              <a:t>27/01/2025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375C-11B9-4854-8AD8-4F4F88CF47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9876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DC525-5C31-492A-93DE-B22ECC2CE013}" type="datetimeFigureOut">
              <a:rPr lang="fr-FR" smtClean="0"/>
              <a:t>27/01/2025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375C-11B9-4854-8AD8-4F4F88CF47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9409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DC525-5C31-492A-93DE-B22ECC2CE013}" type="datetimeFigureOut">
              <a:rPr lang="fr-FR" smtClean="0"/>
              <a:t>27/01/2025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375C-11B9-4854-8AD8-4F4F88CF47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4404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DC525-5C31-492A-93DE-B22ECC2CE013}" type="datetimeFigureOut">
              <a:rPr lang="fr-FR" smtClean="0"/>
              <a:t>27/01/2025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375C-11B9-4854-8AD8-4F4F88CF47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4993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DC525-5C31-492A-93DE-B22ECC2CE013}" type="datetimeFigureOut">
              <a:rPr lang="fr-FR" smtClean="0"/>
              <a:t>27/01/2025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375C-11B9-4854-8AD8-4F4F88CF47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8383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DC525-5C31-492A-93DE-B22ECC2CE013}" type="datetimeFigureOut">
              <a:rPr lang="fr-FR" smtClean="0"/>
              <a:t>27/01/2025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375C-11B9-4854-8AD8-4F4F88CF47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4630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DC525-5C31-492A-93DE-B22ECC2CE013}" type="datetimeFigureOut">
              <a:rPr lang="fr-FR" smtClean="0"/>
              <a:t>27/01/2025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375C-11B9-4854-8AD8-4F4F88CF47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4646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DC525-5C31-492A-93DE-B22ECC2CE013}" type="datetimeFigureOut">
              <a:rPr lang="fr-FR" smtClean="0"/>
              <a:t>27/01/2025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375C-11B9-4854-8AD8-4F4F88CF47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7475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DC525-5C31-492A-93DE-B22ECC2CE013}" type="datetimeFigureOut">
              <a:rPr lang="fr-FR" smtClean="0"/>
              <a:t>27/01/2025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375C-11B9-4854-8AD8-4F4F88CF47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8712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DC525-5C31-492A-93DE-B22ECC2CE013}" type="datetimeFigureOut">
              <a:rPr lang="fr-FR" smtClean="0"/>
              <a:t>27/01/2025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5375C-11B9-4854-8AD8-4F4F88CF47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4609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5A3304C-5867-429C-89E1-784EA0EFD2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7050" y="2295317"/>
            <a:ext cx="5060950" cy="7427353"/>
          </a:xfrm>
          <a:prstGeom prst="rect">
            <a:avLst/>
          </a:prstGeom>
          <a:solidFill>
            <a:srgbClr val="D8EFF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4D4D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D819AB9-9F48-4470-AE28-5F82FD171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230" y="1766681"/>
            <a:ext cx="6210300" cy="528637"/>
          </a:xfrm>
          <a:prstGeom prst="rect">
            <a:avLst/>
          </a:prstGeom>
          <a:solidFill>
            <a:srgbClr val="008CB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4D4D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000" dirty="0">
                <a:solidFill>
                  <a:schemeClr val="bg1"/>
                </a:solidFill>
                <a:latin typeface="Marianne" panose="02000000000000000000" pitchFamily="50" charset="0"/>
              </a:rPr>
              <a:t>Médecins de l’éducation nationale,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000" dirty="0">
                <a:solidFill>
                  <a:schemeClr val="bg1"/>
                </a:solidFill>
                <a:latin typeface="Marianne" panose="02000000000000000000" pitchFamily="50" charset="0"/>
              </a:rPr>
              <a:t>Assistants(es) social(es) conseillers ou conseillères techniques du recteur,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000" dirty="0">
                <a:solidFill>
                  <a:schemeClr val="bg1"/>
                </a:solidFill>
                <a:latin typeface="Marianne" panose="02000000000000000000" pitchFamily="50" charset="0"/>
              </a:rPr>
              <a:t>Infirmiers(es) de l’éducation nationale conseillers ou conseillères technique du recteur. </a:t>
            </a:r>
            <a:endParaRPr kumimoji="0" lang="fr-FR" altLang="fr-FR" sz="1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arianne" panose="02000000000000000000" pitchFamily="50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5046454-3F53-4F26-863D-D14F7F027B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200144"/>
            <a:ext cx="933450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4D4D6"/>
                  </a:outerShdw>
                </a:effectLst>
              </a14:hiddenEffects>
            </a:ext>
          </a:extLst>
        </p:spPr>
      </p:pic>
      <p:cxnSp>
        <p:nvCxnSpPr>
          <p:cNvPr id="1027" name="AutoShape 3">
            <a:extLst>
              <a:ext uri="{FF2B5EF4-FFF2-40B4-BE49-F238E27FC236}">
                <a16:creationId xmlns:a16="http://schemas.microsoft.com/office/drawing/2014/main" id="{EFEDBE3B-D1E7-47CE-B645-32B130C8036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171700" y="200144"/>
            <a:ext cx="6350" cy="682625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4D4D6"/>
                  </a:outerShdw>
                </a:effectLst>
              </a14:hiddenEffects>
            </a:ext>
          </a:extLst>
        </p:spPr>
      </p:cxnSp>
      <p:sp>
        <p:nvSpPr>
          <p:cNvPr id="4" name="Text Box 4">
            <a:extLst>
              <a:ext uri="{FF2B5EF4-FFF2-40B4-BE49-F238E27FC236}">
                <a16:creationId xmlns:a16="http://schemas.microsoft.com/office/drawing/2014/main" id="{C9E378FD-EFC9-40EB-903D-3806E2B2E0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8050" y="196048"/>
            <a:ext cx="3154363" cy="71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4D4D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arianne" panose="02000000000000000000" pitchFamily="50" charset="0"/>
              </a:rPr>
              <a:t>EAFC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arianne" panose="02000000000000000000" pitchFamily="50" charset="0"/>
              </a:rPr>
              <a:t>Ecole Académique de la Formation Continue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A256A323-420B-4074-B96B-A47A4E76F0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" y="1108428"/>
            <a:ext cx="4235450" cy="658253"/>
          </a:xfrm>
          <a:prstGeom prst="rect">
            <a:avLst/>
          </a:prstGeom>
          <a:solidFill>
            <a:srgbClr val="05458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4D4D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b="1" dirty="0">
                <a:solidFill>
                  <a:schemeClr val="bg1"/>
                </a:solidFill>
                <a:latin typeface="Marianne ExtraBold" panose="02000000000000000000" pitchFamily="50" charset="0"/>
              </a:rPr>
              <a:t>Demande de financement de Colloque ou Formation par </a:t>
            </a:r>
            <a:r>
              <a:rPr kumimoji="0" lang="fr-FR" altLang="fr-FR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arianne ExtraBold" panose="02000000000000000000" pitchFamily="50" charset="0"/>
              </a:rPr>
              <a:t>L’</a:t>
            </a:r>
            <a:r>
              <a:rPr lang="fr-FR" altLang="fr-FR" b="1" dirty="0">
                <a:solidFill>
                  <a:schemeClr val="bg1"/>
                </a:solidFill>
                <a:latin typeface="Marianne ExtraBold" panose="02000000000000000000" pitchFamily="50" charset="0"/>
              </a:rPr>
              <a:t>EAFC</a:t>
            </a:r>
            <a:endParaRPr kumimoji="0" lang="fr-FR" altLang="fr-FR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arianne ExtraBold" panose="02000000000000000000" pitchFamily="50" charset="0"/>
            </a:endParaRP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53CE3FF4-68D7-438D-975F-82B1B046556C}"/>
              </a:ext>
            </a:extLst>
          </p:cNvPr>
          <p:cNvSpPr txBox="1"/>
          <p:nvPr/>
        </p:nvSpPr>
        <p:spPr>
          <a:xfrm>
            <a:off x="1797050" y="2569852"/>
            <a:ext cx="4780909" cy="1859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76" b="1" dirty="0">
                <a:solidFill>
                  <a:srgbClr val="008CBA"/>
                </a:solidFill>
                <a:latin typeface="Marianne" panose="02000000000000000000" pitchFamily="50" charset="0"/>
                <a:ea typeface="Tahoma" panose="020B0604030504040204" pitchFamily="34" charset="0"/>
                <a:cs typeface="Tahoma" panose="020B0604030504040204" pitchFamily="34" charset="0"/>
              </a:rPr>
              <a:t>Prénom, nom:</a:t>
            </a:r>
          </a:p>
          <a:p>
            <a:endParaRPr lang="fr-FR" sz="1276" b="1" dirty="0">
              <a:solidFill>
                <a:srgbClr val="008CBA"/>
              </a:solidFill>
              <a:latin typeface="Marianne" panose="02000000000000000000" pitchFamily="50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fr-FR" sz="1276" b="1" dirty="0">
                <a:solidFill>
                  <a:srgbClr val="008CBA"/>
                </a:solidFill>
                <a:latin typeface="Marianne" panose="02000000000000000000" pitchFamily="50" charset="0"/>
                <a:ea typeface="Tahoma" panose="020B0604030504040204" pitchFamily="34" charset="0"/>
                <a:cs typeface="Tahoma" panose="020B0604030504040204" pitchFamily="34" charset="0"/>
              </a:rPr>
              <a:t>Fonction:</a:t>
            </a:r>
          </a:p>
          <a:p>
            <a:endParaRPr lang="fr-FR" sz="1276" b="1" dirty="0">
              <a:solidFill>
                <a:srgbClr val="008CBA"/>
              </a:solidFill>
              <a:latin typeface="Marianne" panose="02000000000000000000" pitchFamily="50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fr-FR" sz="1276" b="1" dirty="0">
                <a:solidFill>
                  <a:srgbClr val="008CBA"/>
                </a:solidFill>
                <a:latin typeface="Marianne" panose="02000000000000000000" pitchFamily="50" charset="0"/>
                <a:ea typeface="Tahoma" panose="020B0604030504040204" pitchFamily="34" charset="0"/>
                <a:cs typeface="Tahoma" panose="020B0604030504040204" pitchFamily="34" charset="0"/>
              </a:rPr>
              <a:t>Adresse professionnelle:</a:t>
            </a:r>
          </a:p>
          <a:p>
            <a:endParaRPr lang="fr-FR" sz="1276" b="1" dirty="0">
              <a:solidFill>
                <a:srgbClr val="008CBA"/>
              </a:solidFill>
              <a:latin typeface="Marianne" panose="02000000000000000000" pitchFamily="50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fr-FR" sz="1276" b="1" dirty="0">
                <a:solidFill>
                  <a:srgbClr val="008CBA"/>
                </a:solidFill>
                <a:latin typeface="Marianne" panose="02000000000000000000" pitchFamily="50" charset="0"/>
                <a:ea typeface="Tahoma" panose="020B0604030504040204" pitchFamily="34" charset="0"/>
                <a:cs typeface="Tahoma" panose="020B0604030504040204" pitchFamily="34" charset="0"/>
              </a:rPr>
              <a:t>Numéro de téléphone:</a:t>
            </a:r>
          </a:p>
          <a:p>
            <a:endParaRPr lang="fr-FR" sz="1276" b="1" dirty="0">
              <a:solidFill>
                <a:srgbClr val="008CBA"/>
              </a:solidFill>
              <a:latin typeface="Marianne" panose="02000000000000000000" pitchFamily="50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fr-FR" sz="1276" b="1" dirty="0">
                <a:solidFill>
                  <a:srgbClr val="008CBA"/>
                </a:solidFill>
                <a:latin typeface="Marianne" panose="02000000000000000000" pitchFamily="50" charset="0"/>
                <a:ea typeface="Tahoma" panose="020B0604030504040204" pitchFamily="34" charset="0"/>
                <a:cs typeface="Tahoma" panose="020B0604030504040204" pitchFamily="34" charset="0"/>
              </a:rPr>
              <a:t>Courriel académique: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F6D9835D-B6DE-4FCA-8681-19A567964DC9}"/>
              </a:ext>
            </a:extLst>
          </p:cNvPr>
          <p:cNvSpPr txBox="1"/>
          <p:nvPr/>
        </p:nvSpPr>
        <p:spPr>
          <a:xfrm>
            <a:off x="1797050" y="2295318"/>
            <a:ext cx="4312871" cy="316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58" b="1" u="sng" dirty="0">
                <a:latin typeface="Marianne" panose="02000000000000000000" pitchFamily="50" charset="0"/>
              </a:rPr>
              <a:t>Demandeur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2FA2A8B5-CA7C-435B-BB83-D272636F4351}"/>
              </a:ext>
            </a:extLst>
          </p:cNvPr>
          <p:cNvSpPr txBox="1"/>
          <p:nvPr/>
        </p:nvSpPr>
        <p:spPr>
          <a:xfrm>
            <a:off x="1797050" y="4457646"/>
            <a:ext cx="4312871" cy="316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58" b="1" u="sng" dirty="0">
                <a:latin typeface="Marianne" panose="02000000000000000000" pitchFamily="50" charset="0"/>
              </a:rPr>
              <a:t>Colloque ou Formation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A4098666-7BC7-4635-8603-2E542A38E440}"/>
              </a:ext>
            </a:extLst>
          </p:cNvPr>
          <p:cNvSpPr txBox="1"/>
          <p:nvPr/>
        </p:nvSpPr>
        <p:spPr>
          <a:xfrm>
            <a:off x="1797050" y="4769648"/>
            <a:ext cx="4780909" cy="4953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76" b="1" dirty="0">
                <a:solidFill>
                  <a:srgbClr val="008CBA"/>
                </a:solidFill>
                <a:latin typeface="Marianne" panose="02000000000000000000" pitchFamily="50" charset="0"/>
                <a:ea typeface="Tahoma" panose="020B0604030504040204" pitchFamily="34" charset="0"/>
                <a:cs typeface="Tahoma" panose="020B0604030504040204" pitchFamily="34" charset="0"/>
              </a:rPr>
              <a:t>Intitulé:</a:t>
            </a:r>
          </a:p>
          <a:p>
            <a:endParaRPr lang="fr-FR" sz="1276" b="1" dirty="0">
              <a:solidFill>
                <a:srgbClr val="008CBA"/>
              </a:solidFill>
              <a:latin typeface="Marianne" panose="02000000000000000000" pitchFamily="50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fr-FR" sz="1276" b="1" dirty="0">
                <a:solidFill>
                  <a:srgbClr val="008CBA"/>
                </a:solidFill>
                <a:latin typeface="Marianne" panose="02000000000000000000" pitchFamily="50" charset="0"/>
                <a:ea typeface="Tahoma" panose="020B0604030504040204" pitchFamily="34" charset="0"/>
                <a:cs typeface="Tahoma" panose="020B0604030504040204" pitchFamily="34" charset="0"/>
              </a:rPr>
              <a:t>Lieu:</a:t>
            </a:r>
          </a:p>
          <a:p>
            <a:endParaRPr lang="fr-FR" sz="1276" b="1" dirty="0">
              <a:solidFill>
                <a:srgbClr val="008CBA"/>
              </a:solidFill>
              <a:latin typeface="Marianne" panose="02000000000000000000" pitchFamily="50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fr-FR" sz="1276" b="1" dirty="0">
                <a:solidFill>
                  <a:srgbClr val="008CBA"/>
                </a:solidFill>
                <a:latin typeface="Marianne" panose="02000000000000000000" pitchFamily="50" charset="0"/>
                <a:ea typeface="Tahoma" panose="020B0604030504040204" pitchFamily="34" charset="0"/>
                <a:cs typeface="Tahoma" panose="020B0604030504040204" pitchFamily="34" charset="0"/>
              </a:rPr>
              <a:t>Présentiel ou distanciel </a:t>
            </a:r>
            <a:r>
              <a:rPr lang="fr-FR" sz="1000" dirty="0">
                <a:latin typeface="Marianne" panose="02000000000000000000" pitchFamily="50" charset="0"/>
                <a:ea typeface="Tahoma" panose="020B0604030504040204" pitchFamily="34" charset="0"/>
                <a:cs typeface="Tahoma" panose="020B0604030504040204" pitchFamily="34" charset="0"/>
              </a:rPr>
              <a:t>(Barrer la mention inutile)</a:t>
            </a:r>
          </a:p>
          <a:p>
            <a:endParaRPr lang="fr-FR" sz="1276" b="1" dirty="0">
              <a:solidFill>
                <a:srgbClr val="008CBA"/>
              </a:solidFill>
              <a:latin typeface="Marianne" panose="02000000000000000000" pitchFamily="50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fr-FR" sz="1276" b="1" dirty="0">
                <a:solidFill>
                  <a:srgbClr val="008CBA"/>
                </a:solidFill>
                <a:latin typeface="Marianne" panose="02000000000000000000" pitchFamily="50" charset="0"/>
                <a:ea typeface="Tahoma" panose="020B0604030504040204" pitchFamily="34" charset="0"/>
                <a:cs typeface="Tahoma" panose="020B0604030504040204" pitchFamily="34" charset="0"/>
              </a:rPr>
              <a:t>Organisme organisateur:</a:t>
            </a:r>
          </a:p>
          <a:p>
            <a:endParaRPr lang="fr-FR" sz="1276" b="1" dirty="0">
              <a:solidFill>
                <a:srgbClr val="008CBA"/>
              </a:solidFill>
              <a:latin typeface="Marianne" panose="02000000000000000000" pitchFamily="50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fr-FR" sz="1276" b="1" dirty="0">
                <a:solidFill>
                  <a:srgbClr val="008CBA"/>
                </a:solidFill>
                <a:latin typeface="Marianne" panose="02000000000000000000" pitchFamily="50" charset="0"/>
                <a:ea typeface="Tahoma" panose="020B0604030504040204" pitchFamily="34" charset="0"/>
                <a:cs typeface="Tahoma" panose="020B0604030504040204" pitchFamily="34" charset="0"/>
              </a:rPr>
              <a:t>Durée: 			</a:t>
            </a:r>
            <a:r>
              <a:rPr lang="fr-FR" sz="1000" dirty="0">
                <a:latin typeface="Marianne" panose="02000000000000000000" pitchFamily="50" charset="0"/>
                <a:ea typeface="Tahoma" panose="020B0604030504040204" pitchFamily="34" charset="0"/>
                <a:cs typeface="Tahoma" panose="020B0604030504040204" pitchFamily="34" charset="0"/>
              </a:rPr>
              <a:t>du 			au</a:t>
            </a:r>
          </a:p>
          <a:p>
            <a:endParaRPr lang="fr-FR" sz="1276" b="1" dirty="0">
              <a:solidFill>
                <a:srgbClr val="008CBA"/>
              </a:solidFill>
              <a:latin typeface="Marianne" panose="02000000000000000000" pitchFamily="50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fr-FR" sz="1276" b="1" dirty="0">
                <a:solidFill>
                  <a:srgbClr val="008CBA"/>
                </a:solidFill>
                <a:latin typeface="Marianne" panose="02000000000000000000" pitchFamily="50" charset="0"/>
                <a:ea typeface="Tahoma" panose="020B0604030504040204" pitchFamily="34" charset="0"/>
                <a:cs typeface="Tahoma" panose="020B0604030504040204" pitchFamily="34" charset="0"/>
              </a:rPr>
              <a:t>Tarif:</a:t>
            </a:r>
          </a:p>
          <a:p>
            <a:endParaRPr lang="fr-FR" sz="1276" b="1" dirty="0">
              <a:solidFill>
                <a:srgbClr val="008CBA"/>
              </a:solidFill>
              <a:latin typeface="Marianne" panose="02000000000000000000" pitchFamily="50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fr-FR" sz="1276" b="1" dirty="0">
                <a:solidFill>
                  <a:srgbClr val="008CBA"/>
                </a:solidFill>
                <a:latin typeface="Marianne" panose="02000000000000000000" pitchFamily="50" charset="0"/>
                <a:ea typeface="Tahoma" panose="020B0604030504040204" pitchFamily="34" charset="0"/>
                <a:cs typeface="Tahoma" panose="020B0604030504040204" pitchFamily="34" charset="0"/>
              </a:rPr>
              <a:t>Avis du supérieur hiérarchique: </a:t>
            </a:r>
          </a:p>
          <a:p>
            <a:r>
              <a:rPr lang="fr-FR" sz="1000" dirty="0">
                <a:latin typeface="Marianne" panose="02000000000000000000" pitchFamily="50" charset="0"/>
                <a:ea typeface="Tahoma" panose="020B0604030504040204" pitchFamily="34" charset="0"/>
                <a:cs typeface="Tahoma" panose="020B0604030504040204" pitchFamily="34" charset="0"/>
              </a:rPr>
              <a:t>(préciser le lien avec le projet professionnel):</a:t>
            </a:r>
          </a:p>
          <a:p>
            <a:endParaRPr lang="fr-FR" sz="1000" dirty="0">
              <a:latin typeface="Marianne" panose="02000000000000000000" pitchFamily="50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fr-FR" sz="1000" dirty="0">
              <a:latin typeface="Marianne" panose="02000000000000000000" pitchFamily="50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fr-FR" sz="1000" dirty="0">
              <a:latin typeface="Marianne" panose="02000000000000000000" pitchFamily="50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fr-FR" sz="1000" dirty="0">
              <a:latin typeface="Marianne" panose="02000000000000000000" pitchFamily="50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fr-FR" sz="1000" dirty="0">
              <a:latin typeface="Marianne" panose="02000000000000000000" pitchFamily="50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fr-FR" sz="1000" dirty="0">
                <a:latin typeface="Marianne" panose="02000000000000000000" pitchFamily="50" charset="0"/>
                <a:ea typeface="Tahoma" panose="020B0604030504040204" pitchFamily="34" charset="0"/>
                <a:cs typeface="Tahoma" panose="020B0604030504040204" pitchFamily="34" charset="0"/>
              </a:rPr>
              <a:t>Envoi du </a:t>
            </a:r>
            <a:r>
              <a:rPr lang="fr-FR" sz="1000" b="1" u="sng" dirty="0">
                <a:latin typeface="Marianne" panose="02000000000000000000" pitchFamily="50" charset="0"/>
                <a:ea typeface="Tahoma" panose="020B0604030504040204" pitchFamily="34" charset="0"/>
                <a:cs typeface="Tahoma" panose="020B0604030504040204" pitchFamily="34" charset="0"/>
              </a:rPr>
              <a:t>dossier complet 2 mois avant </a:t>
            </a:r>
            <a:r>
              <a:rPr lang="fr-FR" sz="1000" dirty="0">
                <a:latin typeface="Marianne" panose="02000000000000000000" pitchFamily="50" charset="0"/>
                <a:ea typeface="Tahoma" panose="020B0604030504040204" pitchFamily="34" charset="0"/>
                <a:cs typeface="Tahoma" panose="020B0604030504040204" pitchFamily="34" charset="0"/>
              </a:rPr>
              <a:t>la date prévue du colloque ou de la formation à:</a:t>
            </a:r>
          </a:p>
          <a:p>
            <a:pPr algn="ctr"/>
            <a:r>
              <a:rPr lang="fr-FR" sz="1000" b="1" dirty="0">
                <a:latin typeface="Marianne" panose="02000000000000000000" pitchFamily="50" charset="0"/>
                <a:ea typeface="Tahoma" panose="020B0604030504040204" pitchFamily="34" charset="0"/>
                <a:cs typeface="Tahoma" panose="020B0604030504040204" pitchFamily="34" charset="0"/>
              </a:rPr>
              <a:t>Rectorat de Grenoble / EAFC</a:t>
            </a:r>
          </a:p>
          <a:p>
            <a:pPr algn="ctr"/>
            <a:r>
              <a:rPr lang="fr-FR" sz="1000" b="1" dirty="0">
                <a:latin typeface="Marianne" panose="02000000000000000000" pitchFamily="50" charset="0"/>
                <a:ea typeface="Tahoma" panose="020B0604030504040204" pitchFamily="34" charset="0"/>
                <a:cs typeface="Tahoma" panose="020B0604030504040204" pitchFamily="34" charset="0"/>
              </a:rPr>
              <a:t>A l’attention de Emilie GOBBATO</a:t>
            </a:r>
          </a:p>
          <a:p>
            <a:pPr algn="ctr"/>
            <a:r>
              <a:rPr lang="fr-FR" sz="1000" b="1" dirty="0">
                <a:latin typeface="Marianne" panose="02000000000000000000" pitchFamily="50" charset="0"/>
                <a:ea typeface="Tahoma" panose="020B0604030504040204" pitchFamily="34" charset="0"/>
                <a:cs typeface="Tahoma" panose="020B0604030504040204" pitchFamily="34" charset="0"/>
              </a:rPr>
              <a:t>7 place </a:t>
            </a:r>
            <a:r>
              <a:rPr lang="fr-FR" sz="1000" b="1" dirty="0" err="1">
                <a:latin typeface="Marianne" panose="02000000000000000000" pitchFamily="50" charset="0"/>
                <a:ea typeface="Tahoma" panose="020B0604030504040204" pitchFamily="34" charset="0"/>
                <a:cs typeface="Tahoma" panose="020B0604030504040204" pitchFamily="34" charset="0"/>
              </a:rPr>
              <a:t>Bir</a:t>
            </a:r>
            <a:r>
              <a:rPr lang="fr-FR" sz="1000" b="1" dirty="0">
                <a:latin typeface="Marianne" panose="02000000000000000000" pitchFamily="50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1000" b="1" dirty="0" err="1">
                <a:latin typeface="Marianne" panose="02000000000000000000" pitchFamily="50" charset="0"/>
                <a:ea typeface="Tahoma" panose="020B0604030504040204" pitchFamily="34" charset="0"/>
                <a:cs typeface="Tahoma" panose="020B0604030504040204" pitchFamily="34" charset="0"/>
              </a:rPr>
              <a:t>Hakeim</a:t>
            </a:r>
            <a:r>
              <a:rPr lang="fr-FR" sz="1000" b="1" dirty="0">
                <a:latin typeface="Marianne" panose="02000000000000000000" pitchFamily="50" charset="0"/>
                <a:ea typeface="Tahoma" panose="020B0604030504040204" pitchFamily="34" charset="0"/>
                <a:cs typeface="Tahoma" panose="020B0604030504040204" pitchFamily="34" charset="0"/>
              </a:rPr>
              <a:t> – CS 81065</a:t>
            </a:r>
          </a:p>
          <a:p>
            <a:pPr algn="ctr"/>
            <a:r>
              <a:rPr lang="fr-FR" sz="1000" b="1" dirty="0">
                <a:latin typeface="Marianne" panose="02000000000000000000" pitchFamily="50" charset="0"/>
                <a:ea typeface="Tahoma" panose="020B0604030504040204" pitchFamily="34" charset="0"/>
                <a:cs typeface="Tahoma" panose="020B0604030504040204" pitchFamily="34" charset="0"/>
              </a:rPr>
              <a:t>38021 GRENOBLE CEDEX</a:t>
            </a:r>
          </a:p>
          <a:p>
            <a:pPr algn="ctr"/>
            <a:endParaRPr lang="fr-FR" sz="1000" dirty="0">
              <a:latin typeface="Marianne" panose="02000000000000000000" pitchFamily="50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fr-FR" sz="1000" dirty="0">
                <a:latin typeface="Marianne" panose="02000000000000000000" pitchFamily="50" charset="0"/>
                <a:ea typeface="Tahoma" panose="020B0604030504040204" pitchFamily="34" charset="0"/>
                <a:cs typeface="Tahoma" panose="020B0604030504040204" pitchFamily="34" charset="0"/>
              </a:rPr>
              <a:t>Ou par courriel:</a:t>
            </a:r>
          </a:p>
          <a:p>
            <a:pPr algn="ctr"/>
            <a:r>
              <a:rPr lang="fr-FR" sz="1000" b="1" dirty="0">
                <a:latin typeface="Marianne" panose="02000000000000000000" pitchFamily="50" charset="0"/>
                <a:ea typeface="Tahoma" panose="020B0604030504040204" pitchFamily="34" charset="0"/>
                <a:cs typeface="Tahoma" panose="020B0604030504040204" pitchFamily="34" charset="0"/>
              </a:rPr>
              <a:t>emilie.gobbato@ac-grenoble.fr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9CAF4356-CA45-4455-97B5-FD189426E9F9}"/>
              </a:ext>
            </a:extLst>
          </p:cNvPr>
          <p:cNvSpPr txBox="1"/>
          <p:nvPr/>
        </p:nvSpPr>
        <p:spPr>
          <a:xfrm>
            <a:off x="642230" y="2569852"/>
            <a:ext cx="115482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i="1" u="sng" dirty="0">
                <a:latin typeface="Marianne" panose="02000000000000000000" pitchFamily="50" charset="0"/>
              </a:rPr>
              <a:t>Pièces à joindre  impérativement à votre demande: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800" i="1" dirty="0">
                <a:latin typeface="Marianne" panose="02000000000000000000" pitchFamily="50" charset="0"/>
              </a:rPr>
              <a:t>Fiche d’inscription au colloque </a:t>
            </a:r>
            <a:r>
              <a:rPr lang="fr-FR" sz="800" b="1" i="1" dirty="0">
                <a:latin typeface="Marianne" panose="02000000000000000000" pitchFamily="50" charset="0"/>
              </a:rPr>
              <a:t>complètement</a:t>
            </a:r>
            <a:r>
              <a:rPr lang="fr-FR" sz="800" i="1" dirty="0">
                <a:latin typeface="Marianne" panose="02000000000000000000" pitchFamily="50" charset="0"/>
              </a:rPr>
              <a:t> renseignée,</a:t>
            </a:r>
          </a:p>
          <a:p>
            <a:endParaRPr lang="fr-FR" sz="800" i="1" dirty="0">
              <a:latin typeface="Marianne" panose="02000000000000000000" pitchFamily="50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800" i="1" dirty="0">
                <a:latin typeface="Marianne" panose="02000000000000000000" pitchFamily="50" charset="0"/>
              </a:rPr>
              <a:t>Plaquette du colloque, de la formation avec les coordonnées de l’organisme organisateur.</a:t>
            </a:r>
          </a:p>
          <a:p>
            <a:endParaRPr lang="fr-FR" sz="800" i="1" dirty="0">
              <a:latin typeface="Marianne" panose="02000000000000000000" pitchFamily="50" charset="0"/>
            </a:endParaRPr>
          </a:p>
          <a:p>
            <a:endParaRPr lang="fr-FR" sz="800" i="1" dirty="0">
              <a:latin typeface="Marianne" panose="02000000000000000000" pitchFamily="50" charset="0"/>
            </a:endParaRPr>
          </a:p>
          <a:p>
            <a:r>
              <a:rPr lang="fr-FR" sz="800" i="1" dirty="0">
                <a:latin typeface="Marianne" panose="02000000000000000000" pitchFamily="50" charset="0"/>
              </a:rPr>
              <a:t>Les dossiers doivent parvenir au service de l’EAFC au plus tard </a:t>
            </a:r>
            <a:r>
              <a:rPr lang="fr-FR" sz="800" b="1" i="1" u="sng" dirty="0">
                <a:latin typeface="Marianne" panose="02000000000000000000" pitchFamily="50" charset="0"/>
              </a:rPr>
              <a:t>2 mois avant la date prévue </a:t>
            </a:r>
            <a:r>
              <a:rPr lang="fr-FR" sz="800" i="1" dirty="0">
                <a:latin typeface="Marianne" panose="02000000000000000000" pitchFamily="50" charset="0"/>
              </a:rPr>
              <a:t>du colloque ou de la formation.</a:t>
            </a:r>
          </a:p>
          <a:p>
            <a:endParaRPr lang="fr-FR" sz="800" i="1" dirty="0">
              <a:latin typeface="Marianne" panose="02000000000000000000" pitchFamily="50" charset="0"/>
            </a:endParaRPr>
          </a:p>
          <a:p>
            <a:r>
              <a:rPr lang="fr-FR" sz="800" b="1" i="1" dirty="0">
                <a:latin typeface="Marianne" panose="02000000000000000000" pitchFamily="50" charset="0"/>
              </a:rPr>
              <a:t>Les dossiers incomplets ne pourront pas être traités.</a:t>
            </a:r>
          </a:p>
          <a:p>
            <a:endParaRPr lang="fr-FR" sz="800" i="1" dirty="0">
              <a:latin typeface="Marianne" panose="02000000000000000000" pitchFamily="50" charset="0"/>
            </a:endParaRPr>
          </a:p>
          <a:p>
            <a:endParaRPr lang="fr-FR" sz="800" i="1" dirty="0">
              <a:latin typeface="Marianne" panose="02000000000000000000" pitchFamily="50" charset="0"/>
            </a:endParaRPr>
          </a:p>
          <a:p>
            <a:endParaRPr lang="fr-FR" sz="800" i="1" dirty="0">
              <a:latin typeface="Marianne" panose="02000000000000000000" pitchFamily="50" charset="0"/>
            </a:endParaRPr>
          </a:p>
          <a:p>
            <a:endParaRPr lang="fr-FR" sz="800" i="1" dirty="0">
              <a:latin typeface="Marianne" panose="02000000000000000000" pitchFamily="50" charset="0"/>
            </a:endParaRPr>
          </a:p>
          <a:p>
            <a:endParaRPr lang="fr-FR" sz="800" i="1" dirty="0">
              <a:latin typeface="Marianne" panose="02000000000000000000" pitchFamily="50" charset="0"/>
            </a:endParaRPr>
          </a:p>
          <a:p>
            <a:endParaRPr lang="fr-FR" sz="800" i="1" dirty="0">
              <a:latin typeface="Marianne" panose="02000000000000000000" pitchFamily="50" charset="0"/>
            </a:endParaRPr>
          </a:p>
          <a:p>
            <a:endParaRPr lang="fr-FR" sz="800" i="1" dirty="0">
              <a:latin typeface="Marianne" panose="02000000000000000000" pitchFamily="50" charset="0"/>
            </a:endParaRPr>
          </a:p>
          <a:p>
            <a:endParaRPr lang="fr-FR" sz="800" i="1" dirty="0">
              <a:latin typeface="Marianne" panose="02000000000000000000" pitchFamily="50" charset="0"/>
            </a:endParaRPr>
          </a:p>
          <a:p>
            <a:endParaRPr lang="fr-FR" sz="800" i="1" dirty="0">
              <a:latin typeface="Marianne" panose="02000000000000000000" pitchFamily="50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333CECF9-F6DB-4642-B672-34D4087FC184}"/>
              </a:ext>
            </a:extLst>
          </p:cNvPr>
          <p:cNvSpPr txBox="1"/>
          <p:nvPr/>
        </p:nvSpPr>
        <p:spPr>
          <a:xfrm>
            <a:off x="5709818" y="9381777"/>
            <a:ext cx="1008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Page 1/2</a:t>
            </a:r>
          </a:p>
        </p:txBody>
      </p:sp>
    </p:spTree>
    <p:extLst>
      <p:ext uri="{BB962C8B-B14F-4D97-AF65-F5344CB8AC3E}">
        <p14:creationId xmlns:p14="http://schemas.microsoft.com/office/powerpoint/2010/main" val="1624513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5A3304C-5867-429C-89E1-784EA0EFD2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7050" y="2295318"/>
            <a:ext cx="5060950" cy="7032832"/>
          </a:xfrm>
          <a:prstGeom prst="rect">
            <a:avLst/>
          </a:prstGeom>
          <a:solidFill>
            <a:srgbClr val="D8EFF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4D4D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D819AB9-9F48-4470-AE28-5F82FD171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230" y="1766681"/>
            <a:ext cx="6210300" cy="528637"/>
          </a:xfrm>
          <a:prstGeom prst="rect">
            <a:avLst/>
          </a:prstGeom>
          <a:solidFill>
            <a:srgbClr val="008CB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4D4D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000" dirty="0">
                <a:solidFill>
                  <a:schemeClr val="bg1"/>
                </a:solidFill>
                <a:latin typeface="Marianne" panose="02000000000000000000" pitchFamily="50" charset="0"/>
              </a:rPr>
              <a:t>Médecins de l’éducation nationale,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000" dirty="0">
                <a:solidFill>
                  <a:schemeClr val="bg1"/>
                </a:solidFill>
                <a:latin typeface="Marianne" panose="02000000000000000000" pitchFamily="50" charset="0"/>
              </a:rPr>
              <a:t>Assistants(es) social(es) conseillers ou conseillères techniques du recteur,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000" dirty="0">
                <a:solidFill>
                  <a:schemeClr val="bg1"/>
                </a:solidFill>
                <a:latin typeface="Marianne" panose="02000000000000000000" pitchFamily="50" charset="0"/>
              </a:rPr>
              <a:t>Infirmiers(es) de l’éducation nationale conseillers ou conseillères technique du recteur. </a:t>
            </a:r>
            <a:endParaRPr kumimoji="0" lang="fr-FR" altLang="fr-FR" sz="1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arianne" panose="02000000000000000000" pitchFamily="50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5046454-3F53-4F26-863D-D14F7F027B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200144"/>
            <a:ext cx="933450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4D4D6"/>
                  </a:outerShdw>
                </a:effectLst>
              </a14:hiddenEffects>
            </a:ext>
          </a:extLst>
        </p:spPr>
      </p:pic>
      <p:cxnSp>
        <p:nvCxnSpPr>
          <p:cNvPr id="1027" name="AutoShape 3">
            <a:extLst>
              <a:ext uri="{FF2B5EF4-FFF2-40B4-BE49-F238E27FC236}">
                <a16:creationId xmlns:a16="http://schemas.microsoft.com/office/drawing/2014/main" id="{EFEDBE3B-D1E7-47CE-B645-32B130C8036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171700" y="200144"/>
            <a:ext cx="6350" cy="682625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4D4D6"/>
                  </a:outerShdw>
                </a:effectLst>
              </a14:hiddenEffects>
            </a:ext>
          </a:extLst>
        </p:spPr>
      </p:cxnSp>
      <p:sp>
        <p:nvSpPr>
          <p:cNvPr id="4" name="Text Box 4">
            <a:extLst>
              <a:ext uri="{FF2B5EF4-FFF2-40B4-BE49-F238E27FC236}">
                <a16:creationId xmlns:a16="http://schemas.microsoft.com/office/drawing/2014/main" id="{C9E378FD-EFC9-40EB-903D-3806E2B2E0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8050" y="196048"/>
            <a:ext cx="3154363" cy="71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4D4D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arianne" panose="02000000000000000000" pitchFamily="50" charset="0"/>
              </a:rPr>
              <a:t>EAFC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arianne" panose="02000000000000000000" pitchFamily="50" charset="0"/>
              </a:rPr>
              <a:t>Ecole Académique de la Formation Continue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A256A323-420B-4074-B96B-A47A4E76F0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" y="1108428"/>
            <a:ext cx="4235450" cy="658253"/>
          </a:xfrm>
          <a:prstGeom prst="rect">
            <a:avLst/>
          </a:prstGeom>
          <a:solidFill>
            <a:srgbClr val="05458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4D4D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b="1" dirty="0">
                <a:solidFill>
                  <a:schemeClr val="bg1"/>
                </a:solidFill>
                <a:latin typeface="Marianne ExtraBold" panose="02000000000000000000" pitchFamily="50" charset="0"/>
              </a:rPr>
              <a:t>Demande de financement de Colloque ou Formation par </a:t>
            </a:r>
            <a:r>
              <a:rPr kumimoji="0" lang="fr-FR" altLang="fr-FR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arianne ExtraBold" panose="02000000000000000000" pitchFamily="50" charset="0"/>
              </a:rPr>
              <a:t>L’</a:t>
            </a:r>
            <a:r>
              <a:rPr lang="fr-FR" altLang="fr-FR" b="1" dirty="0">
                <a:solidFill>
                  <a:schemeClr val="bg1"/>
                </a:solidFill>
                <a:latin typeface="Marianne ExtraBold" panose="02000000000000000000" pitchFamily="50" charset="0"/>
              </a:rPr>
              <a:t>EAFC</a:t>
            </a:r>
            <a:endParaRPr kumimoji="0" lang="fr-FR" altLang="fr-FR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arianne ExtraBold" panose="02000000000000000000" pitchFamily="50" charset="0"/>
            </a:endParaRP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F6D9835D-B6DE-4FCA-8681-19A567964DC9}"/>
              </a:ext>
            </a:extLst>
          </p:cNvPr>
          <p:cNvSpPr txBox="1"/>
          <p:nvPr/>
        </p:nvSpPr>
        <p:spPr>
          <a:xfrm>
            <a:off x="1797050" y="2295318"/>
            <a:ext cx="4312871" cy="316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58" b="1" u="sng" dirty="0">
                <a:latin typeface="Marianne" panose="02000000000000000000" pitchFamily="50" charset="0"/>
              </a:rPr>
              <a:t>Avis de l’EAFC: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2FA2A8B5-CA7C-435B-BB83-D272636F4351}"/>
              </a:ext>
            </a:extLst>
          </p:cNvPr>
          <p:cNvSpPr txBox="1"/>
          <p:nvPr/>
        </p:nvSpPr>
        <p:spPr>
          <a:xfrm>
            <a:off x="1901503" y="4768076"/>
            <a:ext cx="4312871" cy="316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58" b="1" u="sng" dirty="0">
                <a:latin typeface="Marianne" panose="02000000000000000000" pitchFamily="50" charset="0"/>
              </a:rPr>
              <a:t>Motifs du rejet de votre (vos) demande(s):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A4098666-7BC7-4635-8603-2E542A38E440}"/>
              </a:ext>
            </a:extLst>
          </p:cNvPr>
          <p:cNvSpPr txBox="1"/>
          <p:nvPr/>
        </p:nvSpPr>
        <p:spPr>
          <a:xfrm>
            <a:off x="1901504" y="5201705"/>
            <a:ext cx="4780909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>
                <a:latin typeface="Marianne" panose="02000000000000000000" pitchFamily="50" charset="0"/>
                <a:ea typeface="Tahoma" panose="020B0604030504040204" pitchFamily="34" charset="0"/>
                <a:cs typeface="Tahoma" panose="020B0604030504040204" pitchFamily="34" charset="0"/>
              </a:rPr>
              <a:t>Dossier incomplet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>
                <a:latin typeface="Marianne" panose="02000000000000000000" pitchFamily="50" charset="0"/>
                <a:ea typeface="Tahoma" panose="020B0604030504040204" pitchFamily="34" charset="0"/>
                <a:cs typeface="Tahoma" panose="020B0604030504040204" pitchFamily="34" charset="0"/>
              </a:rPr>
              <a:t>Demande effectuée hors délais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>
                <a:latin typeface="Marianne" panose="02000000000000000000" pitchFamily="50" charset="0"/>
                <a:ea typeface="Tahoma" panose="020B0604030504040204" pitchFamily="34" charset="0"/>
                <a:cs typeface="Tahoma" panose="020B0604030504040204" pitchFamily="34" charset="0"/>
              </a:rPr>
              <a:t>Quota de demandes annuelles atteint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>
                <a:latin typeface="Marianne" panose="02000000000000000000" pitchFamily="50" charset="0"/>
                <a:ea typeface="Tahoma" panose="020B0604030504040204" pitchFamily="34" charset="0"/>
                <a:cs typeface="Tahoma" panose="020B0604030504040204" pitchFamily="34" charset="0"/>
              </a:rPr>
              <a:t>Demande hors projet professionnel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>
                <a:latin typeface="Marianne" panose="02000000000000000000" pitchFamily="50" charset="0"/>
                <a:ea typeface="Tahoma" panose="020B0604030504040204" pitchFamily="34" charset="0"/>
                <a:cs typeface="Tahoma" panose="020B0604030504040204" pitchFamily="34" charset="0"/>
              </a:rPr>
              <a:t>Demande non validée par le supérieur hiérarchique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>
                <a:latin typeface="Marianne" panose="02000000000000000000" pitchFamily="50" charset="0"/>
                <a:ea typeface="Tahoma" panose="020B0604030504040204" pitchFamily="34" charset="0"/>
                <a:cs typeface="Tahoma" panose="020B0604030504040204" pitchFamily="34" charset="0"/>
              </a:rPr>
              <a:t>Colloque ou formation annulé(e)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>
                <a:latin typeface="Marianne" panose="02000000000000000000" pitchFamily="50" charset="0"/>
                <a:ea typeface="Tahoma" panose="020B0604030504040204" pitchFamily="34" charset="0"/>
                <a:cs typeface="Tahoma" panose="020B0604030504040204" pitchFamily="34" charset="0"/>
              </a:rPr>
              <a:t>Refus de l’organisme organisateur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>
                <a:latin typeface="Marianne" panose="02000000000000000000" pitchFamily="50" charset="0"/>
                <a:ea typeface="Tahoma" panose="020B0604030504040204" pitchFamily="34" charset="0"/>
                <a:cs typeface="Tahoma" panose="020B0604030504040204" pitchFamily="34" charset="0"/>
              </a:rPr>
              <a:t>Refus institutionnel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>
                <a:latin typeface="Marianne" panose="02000000000000000000" pitchFamily="50" charset="0"/>
                <a:ea typeface="Tahoma" panose="020B0604030504040204" pitchFamily="34" charset="0"/>
                <a:cs typeface="Tahoma" panose="020B0604030504040204" pitchFamily="34" charset="0"/>
              </a:rPr>
              <a:t>Autre (à préciser):</a:t>
            </a:r>
          </a:p>
          <a:p>
            <a:endParaRPr lang="fr-FR" sz="1000" dirty="0">
              <a:latin typeface="Marianne" panose="02000000000000000000" pitchFamily="50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000" dirty="0">
              <a:latin typeface="Marianne" panose="02000000000000000000" pitchFamily="50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fr-FR" sz="1000" dirty="0">
              <a:latin typeface="Marianne" panose="02000000000000000000" pitchFamily="50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/>
            <a:r>
              <a:rPr lang="fr-FR" sz="1000" i="1" dirty="0">
                <a:latin typeface="Marianne" panose="02000000000000000000" pitchFamily="50" charset="0"/>
                <a:ea typeface="Tahoma" panose="020B0604030504040204" pitchFamily="34" charset="0"/>
                <a:cs typeface="Tahoma" panose="020B0604030504040204" pitchFamily="34" charset="0"/>
              </a:rPr>
              <a:t>Barrer les motifs inutiles</a:t>
            </a: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325E6C48-2E6A-4865-8883-314688EEC7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7306056"/>
              </p:ext>
            </p:extLst>
          </p:nvPr>
        </p:nvGraphicFramePr>
        <p:xfrm>
          <a:off x="2005959" y="2578707"/>
          <a:ext cx="4572000" cy="1986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124644513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70950931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5299499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Prise en charge demandée*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Prise en charge accordée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11261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Frais d’inscription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55476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Frais de transport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703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Repas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46219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Hébergement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1495879"/>
                  </a:ext>
                </a:extLst>
              </a:tr>
            </a:tbl>
          </a:graphicData>
        </a:graphic>
      </p:graphicFrame>
      <p:sp>
        <p:nvSpPr>
          <p:cNvPr id="13" name="ZoneTexte 12">
            <a:extLst>
              <a:ext uri="{FF2B5EF4-FFF2-40B4-BE49-F238E27FC236}">
                <a16:creationId xmlns:a16="http://schemas.microsoft.com/office/drawing/2014/main" id="{B77E7809-B8D8-4A73-B91A-5725BB3AE44E}"/>
              </a:ext>
            </a:extLst>
          </p:cNvPr>
          <p:cNvSpPr txBox="1"/>
          <p:nvPr/>
        </p:nvSpPr>
        <p:spPr>
          <a:xfrm>
            <a:off x="2265088" y="4560180"/>
            <a:ext cx="431287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800" i="1" dirty="0">
                <a:latin typeface="Marianne" panose="02000000000000000000" pitchFamily="50" charset="0"/>
              </a:rPr>
              <a:t>* Mettre une croix dans les cases choisies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7DF84FE3-3643-44B1-9B4E-FF2797AD252B}"/>
              </a:ext>
            </a:extLst>
          </p:cNvPr>
          <p:cNvSpPr txBox="1"/>
          <p:nvPr/>
        </p:nvSpPr>
        <p:spPr>
          <a:xfrm>
            <a:off x="1901503" y="8302693"/>
            <a:ext cx="4749064" cy="989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58" b="1" i="1" dirty="0">
                <a:latin typeface="Marianne" panose="02000000000000000000" pitchFamily="50" charset="0"/>
              </a:rPr>
              <a:t>La prise en charge de votre demande de participation à un colloque ou une formation vaut engagement à produire un compte-rendu auprès de vos collègues.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62A7E9FF-CEC8-4D9C-AE1C-437988FD78EB}"/>
              </a:ext>
            </a:extLst>
          </p:cNvPr>
          <p:cNvSpPr txBox="1"/>
          <p:nvPr/>
        </p:nvSpPr>
        <p:spPr>
          <a:xfrm>
            <a:off x="513567" y="2578706"/>
            <a:ext cx="1283483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i="1" dirty="0">
                <a:latin typeface="Marianne" panose="02000000000000000000" pitchFamily="50" charset="0"/>
              </a:rPr>
              <a:t>Pour tout complément d’informations, joindre l’EAFC,</a:t>
            </a:r>
          </a:p>
          <a:p>
            <a:endParaRPr lang="fr-FR" sz="800" b="1" i="1" dirty="0">
              <a:latin typeface="Marianne" panose="02000000000000000000" pitchFamily="50" charset="0"/>
            </a:endParaRPr>
          </a:p>
          <a:p>
            <a:r>
              <a:rPr lang="fr-FR" sz="800" i="1" dirty="0">
                <a:latin typeface="Marianne" panose="02000000000000000000" pitchFamily="50" charset="0"/>
              </a:rPr>
              <a:t>Dossier suivi par </a:t>
            </a:r>
          </a:p>
          <a:p>
            <a:r>
              <a:rPr lang="fr-FR" sz="800" b="1" i="1" dirty="0">
                <a:latin typeface="Marianne" panose="02000000000000000000" pitchFamily="50" charset="0"/>
              </a:rPr>
              <a:t>Emilie GOBBATO</a:t>
            </a:r>
          </a:p>
          <a:p>
            <a:r>
              <a:rPr lang="fr-FR" sz="800" b="1" i="1" dirty="0">
                <a:latin typeface="Marianne" panose="02000000000000000000" pitchFamily="50" charset="0"/>
              </a:rPr>
              <a:t>04 56 52 77 59 </a:t>
            </a:r>
            <a:endParaRPr lang="fr-FR" sz="800" i="1" dirty="0">
              <a:latin typeface="Marianne" panose="02000000000000000000" pitchFamily="50" charset="0"/>
            </a:endParaRPr>
          </a:p>
          <a:p>
            <a:endParaRPr lang="fr-FR" sz="800" b="1" i="1" dirty="0">
              <a:latin typeface="Marianne" panose="02000000000000000000" pitchFamily="50" charset="0"/>
            </a:endParaRPr>
          </a:p>
          <a:p>
            <a:r>
              <a:rPr lang="fr-FR" sz="800" b="1" i="1" dirty="0">
                <a:latin typeface="Marianne" panose="02000000000000000000" pitchFamily="50" charset="0"/>
              </a:rPr>
              <a:t>Courriel: emilie.gobbato@ac-grenoble.fr</a:t>
            </a:r>
          </a:p>
          <a:p>
            <a:endParaRPr lang="fr-FR" sz="800" b="1" i="1" dirty="0">
              <a:latin typeface="Marianne" panose="02000000000000000000" pitchFamily="50" charset="0"/>
            </a:endParaRPr>
          </a:p>
          <a:p>
            <a:r>
              <a:rPr lang="fr-FR" sz="800" i="1" dirty="0">
                <a:latin typeface="Marianne" panose="02000000000000000000" pitchFamily="50" charset="0"/>
              </a:rPr>
              <a:t>EAFC </a:t>
            </a:r>
          </a:p>
          <a:p>
            <a:r>
              <a:rPr lang="fr-FR" sz="800" i="1" dirty="0">
                <a:latin typeface="Marianne" panose="02000000000000000000" pitchFamily="50" charset="0"/>
              </a:rPr>
              <a:t>Rectorat de Grenoble</a:t>
            </a:r>
          </a:p>
          <a:p>
            <a:endParaRPr lang="fr-FR" sz="800" i="1" dirty="0">
              <a:latin typeface="Marianne" panose="02000000000000000000" pitchFamily="50" charset="0"/>
            </a:endParaRPr>
          </a:p>
          <a:p>
            <a:r>
              <a:rPr lang="fr-FR" sz="800" i="1" dirty="0">
                <a:latin typeface="Marianne" panose="02000000000000000000" pitchFamily="50" charset="0"/>
              </a:rPr>
              <a:t>Site BERGES </a:t>
            </a:r>
          </a:p>
          <a:p>
            <a:r>
              <a:rPr lang="fr-FR" sz="800" i="1" dirty="0">
                <a:latin typeface="Marianne" panose="02000000000000000000" pitchFamily="50" charset="0"/>
              </a:rPr>
              <a:t>Bureau B214</a:t>
            </a:r>
          </a:p>
          <a:p>
            <a:r>
              <a:rPr lang="fr-FR" sz="800" i="1" dirty="0">
                <a:latin typeface="Marianne" panose="02000000000000000000" pitchFamily="50" charset="0"/>
              </a:rPr>
              <a:t>1025 Av. de la Piscine</a:t>
            </a:r>
          </a:p>
          <a:p>
            <a:r>
              <a:rPr lang="fr-FR" sz="800" i="1" dirty="0">
                <a:latin typeface="Marianne" panose="02000000000000000000" pitchFamily="50" charset="0"/>
              </a:rPr>
              <a:t>38610 GIERES</a:t>
            </a:r>
            <a:endParaRPr lang="fr-FR" sz="800" b="1" i="1" dirty="0">
              <a:latin typeface="Marianne" panose="02000000000000000000" pitchFamily="50" charset="0"/>
            </a:endParaRPr>
          </a:p>
          <a:p>
            <a:endParaRPr lang="fr-FR" sz="800" b="1" i="1" dirty="0">
              <a:latin typeface="Marianne" panose="02000000000000000000" pitchFamily="50" charset="0"/>
            </a:endParaRPr>
          </a:p>
          <a:p>
            <a:endParaRPr lang="fr-FR" sz="800" i="1" dirty="0">
              <a:latin typeface="Marianne" panose="02000000000000000000" pitchFamily="50" charset="0"/>
            </a:endParaRPr>
          </a:p>
          <a:p>
            <a:endParaRPr lang="fr-FR" sz="800" i="1" dirty="0">
              <a:latin typeface="Marianne" panose="02000000000000000000" pitchFamily="50" charset="0"/>
            </a:endParaRPr>
          </a:p>
          <a:p>
            <a:endParaRPr lang="fr-FR" sz="800" i="1" dirty="0">
              <a:latin typeface="Marianne" panose="02000000000000000000" pitchFamily="50" charset="0"/>
            </a:endParaRPr>
          </a:p>
          <a:p>
            <a:endParaRPr lang="fr-FR" sz="800" i="1" dirty="0">
              <a:latin typeface="Marianne" panose="02000000000000000000" pitchFamily="50" charset="0"/>
            </a:endParaRPr>
          </a:p>
          <a:p>
            <a:endParaRPr lang="fr-FR" sz="800" i="1" dirty="0">
              <a:latin typeface="Marianne" panose="02000000000000000000" pitchFamily="50" charset="0"/>
            </a:endParaRPr>
          </a:p>
          <a:p>
            <a:endParaRPr lang="fr-FR" sz="800" i="1" dirty="0">
              <a:latin typeface="Marianne" panose="02000000000000000000" pitchFamily="50" charset="0"/>
            </a:endParaRPr>
          </a:p>
          <a:p>
            <a:endParaRPr lang="fr-FR" sz="800" i="1" dirty="0">
              <a:latin typeface="Marianne" panose="02000000000000000000" pitchFamily="50" charset="0"/>
            </a:endParaRPr>
          </a:p>
          <a:p>
            <a:endParaRPr lang="fr-FR" sz="800" i="1" dirty="0">
              <a:latin typeface="Marianne" panose="02000000000000000000" pitchFamily="50" charset="0"/>
            </a:endParaRPr>
          </a:p>
          <a:p>
            <a:endParaRPr lang="fr-FR" sz="800" i="1" dirty="0">
              <a:latin typeface="Marianne" panose="02000000000000000000" pitchFamily="50" charset="0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07A20FAC-EF67-4EC7-9820-FB6BDE4A62A2}"/>
              </a:ext>
            </a:extLst>
          </p:cNvPr>
          <p:cNvSpPr txBox="1"/>
          <p:nvPr/>
        </p:nvSpPr>
        <p:spPr>
          <a:xfrm>
            <a:off x="5709818" y="9381777"/>
            <a:ext cx="1008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Page 2/2</a:t>
            </a:r>
          </a:p>
        </p:txBody>
      </p:sp>
    </p:spTree>
    <p:extLst>
      <p:ext uri="{BB962C8B-B14F-4D97-AF65-F5344CB8AC3E}">
        <p14:creationId xmlns:p14="http://schemas.microsoft.com/office/powerpoint/2010/main" val="145564759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541</TotalTime>
  <Words>430</Words>
  <Application>Microsoft Office PowerPoint</Application>
  <PresentationFormat>Format A4 (210 x 297 mm)</PresentationFormat>
  <Paragraphs>114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Marianne</vt:lpstr>
      <vt:lpstr>Marianne ExtraBold</vt:lpstr>
      <vt:lpstr>Tahoma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Castagne Patrice</dc:creator>
  <cp:lastModifiedBy>Gobbato Emilie</cp:lastModifiedBy>
  <cp:revision>37</cp:revision>
  <cp:lastPrinted>2023-11-23T10:54:18Z</cp:lastPrinted>
  <dcterms:created xsi:type="dcterms:W3CDTF">2022-03-29T15:26:20Z</dcterms:created>
  <dcterms:modified xsi:type="dcterms:W3CDTF">2025-01-27T13:15:14Z</dcterms:modified>
</cp:coreProperties>
</file>