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00AF50"/>
    <a:srgbClr val="E6E6E6"/>
    <a:srgbClr val="6FABD2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1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76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8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0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40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99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38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63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6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47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71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DC525-5C31-492A-93DE-B22ECC2CE013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375C-11B9-4854-8AD8-4F4F88CF4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60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mailto:Natahlie.Teule@ac-grenoble.fr" TargetMode="External"/><Relationship Id="rId10" Type="http://schemas.openxmlformats.org/officeDocument/2006/relationships/image" Target="../media/image8.svg"/><Relationship Id="rId4" Type="http://schemas.openxmlformats.org/officeDocument/2006/relationships/image" Target="../media/image3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7A6D674F-B1DC-4FB5-8E3F-3A3A3055A8D2}"/>
              </a:ext>
            </a:extLst>
          </p:cNvPr>
          <p:cNvSpPr/>
          <p:nvPr/>
        </p:nvSpPr>
        <p:spPr>
          <a:xfrm>
            <a:off x="1750704" y="2557879"/>
            <a:ext cx="5107296" cy="6812788"/>
          </a:xfrm>
          <a:prstGeom prst="roundRect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5A3304C-5867-429C-89E1-784EA0EFD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311" y="9367022"/>
            <a:ext cx="382485" cy="3813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solidFill>
                  <a:srgbClr val="00AF50"/>
                </a:solidFill>
                <a:latin typeface="Marianne" panose="02000000000000000000" pitchFamily="2" charset="0"/>
              </a:rPr>
              <a:t>1/2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046454-3F53-4F26-863D-D14F7F027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30" y="231988"/>
            <a:ext cx="933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pic>
      <p:cxnSp>
        <p:nvCxnSpPr>
          <p:cNvPr id="1027" name="AutoShape 3">
            <a:extLst>
              <a:ext uri="{FF2B5EF4-FFF2-40B4-BE49-F238E27FC236}">
                <a16:creationId xmlns:a16="http://schemas.microsoft.com/office/drawing/2014/main" id="{EFEDBE3B-D1E7-47CE-B645-32B130C803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1700" y="200144"/>
            <a:ext cx="6350" cy="68262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cxnSp>
      <p:sp>
        <p:nvSpPr>
          <p:cNvPr id="4" name="Text Box 4">
            <a:extLst>
              <a:ext uri="{FF2B5EF4-FFF2-40B4-BE49-F238E27FC236}">
                <a16:creationId xmlns:a16="http://schemas.microsoft.com/office/drawing/2014/main" id="{C9E378FD-EFC9-40EB-903D-3806E2B2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196048"/>
            <a:ext cx="3154363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EAFC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Ecole Académique de la Formation Continue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3CE3FF4-68D7-438D-975F-82B1B046556C}"/>
              </a:ext>
            </a:extLst>
          </p:cNvPr>
          <p:cNvSpPr txBox="1"/>
          <p:nvPr/>
        </p:nvSpPr>
        <p:spPr>
          <a:xfrm>
            <a:off x="2114092" y="3661213"/>
            <a:ext cx="45153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dirty="0">
              <a:solidFill>
                <a:srgbClr val="6FABD2"/>
              </a:solidFill>
              <a:latin typeface="Marianne" panose="02000000000000000000" pitchFamily="2" charset="0"/>
            </a:endParaRPr>
          </a:p>
          <a:p>
            <a:endParaRPr lang="fr-FR" sz="1400" b="1" u="sng" dirty="0">
              <a:solidFill>
                <a:srgbClr val="00AF50"/>
              </a:solidFill>
              <a:latin typeface="Marianne" panose="02000000000000000000" pitchFamily="2" charset="0"/>
            </a:endParaRPr>
          </a:p>
          <a:p>
            <a:r>
              <a:rPr lang="fr-FR" sz="1400" b="1" u="sng" dirty="0">
                <a:solidFill>
                  <a:srgbClr val="00AF50"/>
                </a:solidFill>
                <a:latin typeface="Marianne" panose="02000000000000000000" pitchFamily="2" charset="0"/>
              </a:rPr>
              <a:t>ANN</a:t>
            </a:r>
            <a:r>
              <a:rPr lang="fr-FR" altLang="fr-FR" sz="1400" b="1" u="sng" dirty="0">
                <a:solidFill>
                  <a:srgbClr val="00AF50"/>
                </a:solidFill>
                <a:latin typeface="Marianne" panose="02000000000000000000" pitchFamily="2" charset="0"/>
              </a:rPr>
              <a:t>É</a:t>
            </a:r>
            <a:r>
              <a:rPr lang="fr-FR" sz="1400" b="1" u="sng" dirty="0">
                <a:solidFill>
                  <a:srgbClr val="00AF50"/>
                </a:solidFill>
                <a:latin typeface="Marianne" panose="02000000000000000000" pitchFamily="2" charset="0"/>
              </a:rPr>
              <a:t>E 1 –  12H</a:t>
            </a:r>
            <a:r>
              <a:rPr lang="fr-FR" sz="1400" b="1" dirty="0">
                <a:solidFill>
                  <a:srgbClr val="00AF50"/>
                </a:solidFill>
                <a:latin typeface="Marianne" panose="02000000000000000000" pitchFamily="2" charset="0"/>
              </a:rPr>
              <a:t>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6D9835D-B6DE-4FCA-8681-19A567964DC9}"/>
              </a:ext>
            </a:extLst>
          </p:cNvPr>
          <p:cNvSpPr txBox="1"/>
          <p:nvPr/>
        </p:nvSpPr>
        <p:spPr>
          <a:xfrm>
            <a:off x="2416553" y="2759214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dirty="0">
                <a:latin typeface="Marianne" panose="02000000000000000000" pitchFamily="50" charset="0"/>
                <a:ea typeface="Roboto" panose="02000000000000000000" pitchFamily="2" charset="0"/>
                <a:cs typeface="Roboto" panose="02000000000000000000" pitchFamily="2" charset="0"/>
              </a:rPr>
              <a:t>OBJECTIFS &amp; CONTENUS DE LA FORMATION</a:t>
            </a:r>
            <a:endParaRPr lang="fr-FR" sz="1458" dirty="0">
              <a:latin typeface="Marianne" panose="02000000000000000000" pitchFamily="50" charset="0"/>
            </a:endParaRPr>
          </a:p>
        </p:txBody>
      </p:sp>
      <p:pic>
        <p:nvPicPr>
          <p:cNvPr id="35" name="Graphique 34" descr="Mille">
            <a:extLst>
              <a:ext uri="{FF2B5EF4-FFF2-40B4-BE49-F238E27FC236}">
                <a16:creationId xmlns:a16="http://schemas.microsoft.com/office/drawing/2014/main" id="{50C46E28-CA54-48DA-8376-48772B426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6555" y="2674232"/>
            <a:ext cx="486654" cy="48665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CC06A84-085F-4AEC-A5C4-C9562ED7F8B7}"/>
              </a:ext>
            </a:extLst>
          </p:cNvPr>
          <p:cNvSpPr/>
          <p:nvPr/>
        </p:nvSpPr>
        <p:spPr>
          <a:xfrm>
            <a:off x="2097755" y="4355336"/>
            <a:ext cx="441319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Module 1 – 6H en présentiel </a:t>
            </a:r>
          </a:p>
          <a:p>
            <a: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Objectifs, contenu et modalités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: </a:t>
            </a:r>
            <a:b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</a:br>
            <a:endParaRPr lang="fr-FR" sz="11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notions de construction de l'information (circuit, hiérarchie, choix éditoriaux...)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l'écriture journalistique (angles, notion d'éthique, de déontologie...)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la culture informationnelle.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Approche réflexive des gestes professionnels en lien avec la thématique abordée, construction de ressources pour la classe.</a:t>
            </a:r>
          </a:p>
          <a:p>
            <a:endParaRPr lang="fr-FR" sz="11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2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Module 2 – 6H en présentiel </a:t>
            </a:r>
          </a:p>
          <a:p>
            <a: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Objectifs, contenu et modalités: </a:t>
            </a:r>
            <a:b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</a:br>
            <a:endParaRPr lang="fr-FR" sz="1100" u="sng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Distinguer les notions de mésinformation,  désinformation, fake news.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Aborder tout le spectre des désordres informationnels et leurs conséquences sur nos sociétés démocratiques.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Construction de ressources pour la classe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21D050-CFE7-4FD6-855A-DD0B820A5F1F}"/>
              </a:ext>
            </a:extLst>
          </p:cNvPr>
          <p:cNvSpPr/>
          <p:nvPr/>
        </p:nvSpPr>
        <p:spPr>
          <a:xfrm>
            <a:off x="2178050" y="8182733"/>
            <a:ext cx="4199599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latin typeface="Marianne" panose="02000000000000000000" pitchFamily="2" charset="0"/>
              </a:rPr>
              <a:t>Module 3 – 6H en présentiel </a:t>
            </a:r>
          </a:p>
          <a:p>
            <a:r>
              <a:rPr lang="fr-FR" sz="1100" u="sng" dirty="0">
                <a:latin typeface="Marianne" panose="02000000000000000000" pitchFamily="2" charset="0"/>
              </a:rPr>
              <a:t>Objectifs, contenu et modalités </a:t>
            </a:r>
            <a:r>
              <a:rPr lang="fr-FR" sz="1100" dirty="0">
                <a:latin typeface="Marianne" panose="02000000000000000000" pitchFamily="2" charset="0"/>
              </a:rPr>
              <a:t>: </a:t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Marianne" panose="02000000000000000000" pitchFamily="2" charset="0"/>
              </a:rPr>
              <a:t>Aborder la question du complotisme, dans une démarche historique, une démarche journalistique.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Marianne" panose="02000000000000000000" pitchFamily="2" charset="0"/>
              </a:rPr>
              <a:t> Etudes de cas et pratiques pédagogiques.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DA1DF3-E00A-45C4-8F16-9C9DB3B910FA}"/>
              </a:ext>
            </a:extLst>
          </p:cNvPr>
          <p:cNvSpPr/>
          <p:nvPr/>
        </p:nvSpPr>
        <p:spPr>
          <a:xfrm>
            <a:off x="2197327" y="7651708"/>
            <a:ext cx="1614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b="1" u="sng" dirty="0">
              <a:solidFill>
                <a:srgbClr val="00AF50"/>
              </a:solidFill>
              <a:latin typeface="Marianne" panose="02000000000000000000" pitchFamily="2" charset="0"/>
            </a:endParaRPr>
          </a:p>
          <a:p>
            <a:r>
              <a:rPr lang="fr-FR" sz="1400" b="1" u="sng" dirty="0">
                <a:solidFill>
                  <a:srgbClr val="00AF50"/>
                </a:solidFill>
                <a:latin typeface="Marianne" panose="02000000000000000000" pitchFamily="2" charset="0"/>
              </a:rPr>
              <a:t>ANN</a:t>
            </a:r>
            <a:r>
              <a:rPr lang="fr-FR" altLang="fr-FR" sz="1400" b="1" u="sng" dirty="0">
                <a:solidFill>
                  <a:srgbClr val="00AF50"/>
                </a:solidFill>
                <a:latin typeface="Marianne" panose="02000000000000000000" pitchFamily="2" charset="0"/>
              </a:rPr>
              <a:t>É</a:t>
            </a:r>
            <a:r>
              <a:rPr lang="fr-FR" sz="1400" b="1" u="sng" dirty="0">
                <a:solidFill>
                  <a:srgbClr val="00AF50"/>
                </a:solidFill>
                <a:latin typeface="Marianne" panose="02000000000000000000" pitchFamily="2" charset="0"/>
              </a:rPr>
              <a:t>E 2 –  15H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4F1E3AC-8EA7-4BAC-A86E-718F7C6DC07A}"/>
              </a:ext>
            </a:extLst>
          </p:cNvPr>
          <p:cNvSpPr txBox="1"/>
          <p:nvPr/>
        </p:nvSpPr>
        <p:spPr>
          <a:xfrm>
            <a:off x="5332413" y="157643"/>
            <a:ext cx="1481383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92D050"/>
                </a:solidFill>
                <a:latin typeface="Marianne" panose="02000000000000000000" pitchFamily="50" charset="0"/>
              </a:rPr>
              <a:t>PARCOURS BALISÉS </a:t>
            </a:r>
          </a:p>
          <a:p>
            <a:pPr algn="r"/>
            <a:r>
              <a:rPr lang="fr-FR" b="1" dirty="0">
                <a:solidFill>
                  <a:srgbClr val="92D050"/>
                </a:solidFill>
                <a:latin typeface="Marianne" panose="02000000000000000000" pitchFamily="50" charset="0"/>
              </a:rPr>
              <a:t>24–26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44161650-C03F-4DDB-A345-9EA21FFE855D}"/>
              </a:ext>
            </a:extLst>
          </p:cNvPr>
          <p:cNvSpPr/>
          <p:nvPr/>
        </p:nvSpPr>
        <p:spPr>
          <a:xfrm>
            <a:off x="506074" y="1962374"/>
            <a:ext cx="6351926" cy="621947"/>
          </a:xfrm>
          <a:prstGeom prst="roundRect">
            <a:avLst/>
          </a:prstGeom>
          <a:solidFill>
            <a:srgbClr val="92D05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Marianne" panose="02000000000000000000" pitchFamily="2" charset="0"/>
              </a:rPr>
              <a:t>INFOS INFOX COMPLOTISME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D0170335-2475-4BBB-B15E-313FB7020496}"/>
              </a:ext>
            </a:extLst>
          </p:cNvPr>
          <p:cNvSpPr/>
          <p:nvPr/>
        </p:nvSpPr>
        <p:spPr>
          <a:xfrm>
            <a:off x="516265" y="1335406"/>
            <a:ext cx="4855747" cy="641824"/>
          </a:xfrm>
          <a:prstGeom prst="roundRect">
            <a:avLst/>
          </a:prstGeom>
          <a:solidFill>
            <a:srgbClr val="00AF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fr-FR" sz="2000" b="1" dirty="0">
                <a:solidFill>
                  <a:schemeClr val="bg1"/>
                </a:solidFill>
                <a:latin typeface="Marianne" panose="02000000000000000000" pitchFamily="2" charset="0"/>
              </a:rPr>
              <a:t>                                                             </a:t>
            </a:r>
            <a:r>
              <a:rPr lang="fr-FR" altLang="fr-FR" sz="2800" b="1" dirty="0">
                <a:solidFill>
                  <a:schemeClr val="bg1"/>
                </a:solidFill>
                <a:latin typeface="Marianne" panose="02000000000000000000" pitchFamily="2" charset="0"/>
              </a:rPr>
              <a:t>EMI</a:t>
            </a:r>
            <a:endParaRPr lang="fr-FR" sz="28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pPr algn="ctr"/>
            <a:endParaRPr lang="fr-FR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B5C517-8355-44DE-A4E1-1D1C5CB5E93F}"/>
              </a:ext>
            </a:extLst>
          </p:cNvPr>
          <p:cNvSpPr/>
          <p:nvPr/>
        </p:nvSpPr>
        <p:spPr>
          <a:xfrm>
            <a:off x="2061610" y="3097142"/>
            <a:ext cx="457390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000" i="1" dirty="0">
                <a:solidFill>
                  <a:prstClr val="black"/>
                </a:solidFill>
                <a:latin typeface="Marianne" panose="02000000000000000000" pitchFamily="2" charset="0"/>
              </a:rPr>
              <a:t>Aborder la question de la construction de l'information dans un monde dans lequel la circulation des informations et contenus est devenue exponentielle. Apprendre aux élèves à exercer leur esprit critique afin de déconstruire les infox, les fake news et les théories du complot. Apports de la recherche universitaire et du monde professionnel des médias.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48D3465-5C74-456D-BD84-BA0E093F5E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370" y="1311788"/>
            <a:ext cx="751468" cy="751468"/>
          </a:xfrm>
          <a:prstGeom prst="rect">
            <a:avLst/>
          </a:prstGeom>
        </p:spPr>
      </p:pic>
      <p:pic>
        <p:nvPicPr>
          <p:cNvPr id="50" name="Graphique 49" descr="Chronomètre">
            <a:extLst>
              <a:ext uri="{FF2B5EF4-FFF2-40B4-BE49-F238E27FC236}">
                <a16:creationId xmlns:a16="http://schemas.microsoft.com/office/drawing/2014/main" id="{1BAA92C0-3839-4C12-AC95-10E91978DB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579736" y="2997178"/>
            <a:ext cx="501040" cy="501040"/>
          </a:xfrm>
          <a:prstGeom prst="rect">
            <a:avLst/>
          </a:prstGeom>
        </p:spPr>
      </p:pic>
      <p:pic>
        <p:nvPicPr>
          <p:cNvPr id="51" name="Graphique 50" descr="Public cible">
            <a:extLst>
              <a:ext uri="{FF2B5EF4-FFF2-40B4-BE49-F238E27FC236}">
                <a16:creationId xmlns:a16="http://schemas.microsoft.com/office/drawing/2014/main" id="{E32CC717-FF90-49ED-988F-FCBA428AD6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8614" y="7344019"/>
            <a:ext cx="501040" cy="501040"/>
          </a:xfrm>
          <a:prstGeom prst="rect">
            <a:avLst/>
          </a:prstGeom>
        </p:spPr>
      </p:pic>
      <p:pic>
        <p:nvPicPr>
          <p:cNvPr id="52" name="Graphique 51" descr="Liste de vérification">
            <a:extLst>
              <a:ext uri="{FF2B5EF4-FFF2-40B4-BE49-F238E27FC236}">
                <a16:creationId xmlns:a16="http://schemas.microsoft.com/office/drawing/2014/main" id="{4F4DD470-AE88-4E2C-B05D-5D7CA3B0D6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3227" y="5581459"/>
            <a:ext cx="501040" cy="501040"/>
          </a:xfrm>
          <a:prstGeom prst="rect">
            <a:avLst/>
          </a:prstGeom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583B3BED-8BC2-4716-9E67-737640B10928}"/>
              </a:ext>
            </a:extLst>
          </p:cNvPr>
          <p:cNvSpPr txBox="1"/>
          <p:nvPr/>
        </p:nvSpPr>
        <p:spPr>
          <a:xfrm>
            <a:off x="274600" y="6062923"/>
            <a:ext cx="1238295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rgbClr val="00AF50"/>
                </a:solidFill>
                <a:latin typeface="Marianne" panose="02000000000000000000" pitchFamily="50" charset="0"/>
              </a:rPr>
              <a:t>MODALITÉS D’INSCRIPTION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EBADA7-DCDF-4D71-B7A3-4F015EE330D9}"/>
              </a:ext>
            </a:extLst>
          </p:cNvPr>
          <p:cNvSpPr/>
          <p:nvPr/>
        </p:nvSpPr>
        <p:spPr>
          <a:xfrm>
            <a:off x="412290" y="6420209"/>
            <a:ext cx="1007007" cy="5078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172680" marR="14468" lvl="0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Inscription </a:t>
            </a:r>
          </a:p>
          <a:p>
            <a:pPr marL="1230" marR="14468" lvl="0"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individuelle </a:t>
            </a:r>
          </a:p>
          <a:p>
            <a:pPr marL="172680" marR="14468" lvl="0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 27 places </a:t>
            </a: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46A1101A-3220-4A2D-9A26-7BAE379BEDAA}"/>
              </a:ext>
            </a:extLst>
          </p:cNvPr>
          <p:cNvGrpSpPr/>
          <p:nvPr/>
        </p:nvGrpSpPr>
        <p:grpSpPr>
          <a:xfrm>
            <a:off x="283871" y="3583431"/>
            <a:ext cx="1238295" cy="5200244"/>
            <a:chOff x="425800" y="2524835"/>
            <a:chExt cx="1095472" cy="4362695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2A634710-3B87-4544-A9A5-384A987BF661}"/>
                </a:ext>
              </a:extLst>
            </p:cNvPr>
            <p:cNvSpPr txBox="1"/>
            <p:nvPr/>
          </p:nvSpPr>
          <p:spPr>
            <a:xfrm>
              <a:off x="425800" y="2524835"/>
              <a:ext cx="1095472" cy="347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>
                  <a:solidFill>
                    <a:srgbClr val="00AF50"/>
                  </a:solidFill>
                  <a:latin typeface="Marianne" panose="02000000000000000000" pitchFamily="50" charset="0"/>
                </a:rPr>
                <a:t>MODALITÉS DE LA FORMATION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FD187D0C-0505-4532-B4EA-533E79B6242C}"/>
                </a:ext>
              </a:extLst>
            </p:cNvPr>
            <p:cNvSpPr txBox="1"/>
            <p:nvPr/>
          </p:nvSpPr>
          <p:spPr>
            <a:xfrm>
              <a:off x="438641" y="6100087"/>
              <a:ext cx="972000" cy="2210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>
                  <a:solidFill>
                    <a:srgbClr val="00AF50"/>
                  </a:solidFill>
                  <a:latin typeface="Marianne" panose="02000000000000000000" pitchFamily="50" charset="0"/>
                </a:rPr>
                <a:t>PUBLIC CIBLÉ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81625FB0-BC6F-4447-AAE1-3299CD4D38E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92925" y="6366466"/>
              <a:ext cx="1018979" cy="5210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900" kern="0" spc="-5" dirty="0">
                  <a:solidFill>
                    <a:schemeClr val="bg2">
                      <a:lumMod val="25000"/>
                    </a:schemeClr>
                  </a:solidFill>
                  <a:latin typeface="Marianne" panose="02000000000000000000" pitchFamily="50" charset="0"/>
                </a:rPr>
                <a:t>Enseignants collèges et lycées </a:t>
              </a:r>
            </a:p>
            <a:p>
              <a:r>
                <a:rPr lang="fr-FR" sz="900" kern="0" spc="-5" dirty="0">
                  <a:solidFill>
                    <a:schemeClr val="bg2">
                      <a:lumMod val="25000"/>
                    </a:schemeClr>
                  </a:solidFill>
                  <a:latin typeface="Marianne" panose="02000000000000000000" pitchFamily="50" charset="0"/>
                </a:rPr>
                <a:t>toutes voies</a:t>
              </a:r>
              <a:endPara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endParaRPr>
            </a:p>
          </p:txBody>
        </p:sp>
      </p:grpSp>
      <p:sp>
        <p:nvSpPr>
          <p:cNvPr id="59" name="ZoneTexte 58">
            <a:extLst>
              <a:ext uri="{FF2B5EF4-FFF2-40B4-BE49-F238E27FC236}">
                <a16:creationId xmlns:a16="http://schemas.microsoft.com/office/drawing/2014/main" id="{1B18419B-1E97-4A52-A0ED-3CA1DFF78057}"/>
              </a:ext>
            </a:extLst>
          </p:cNvPr>
          <p:cNvSpPr txBox="1">
            <a:spLocks noChangeAspect="1"/>
          </p:cNvSpPr>
          <p:nvPr/>
        </p:nvSpPr>
        <p:spPr>
          <a:xfrm>
            <a:off x="176755" y="4115653"/>
            <a:ext cx="1517814" cy="1400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230" marR="14468">
              <a:tabLst>
                <a:tab pos="86811" algn="l"/>
              </a:tabLst>
            </a:pPr>
            <a:r>
              <a:rPr lang="fr-FR" sz="10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Durée du Parcours  </a:t>
            </a:r>
          </a:p>
          <a:p>
            <a:pPr marL="1230" marR="14468">
              <a:tabLst>
                <a:tab pos="86811" algn="l"/>
              </a:tabLst>
            </a:pPr>
            <a:r>
              <a:rPr lang="fr-FR" sz="10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27H sur 2 années</a:t>
            </a:r>
          </a:p>
          <a:p>
            <a:pPr marL="1230" marR="14468">
              <a:tabLst>
                <a:tab pos="86811" algn="l"/>
              </a:tabLst>
            </a:pPr>
            <a:endParaRPr lang="fr-FR" sz="1000" b="1" dirty="0">
              <a:solidFill>
                <a:schemeClr val="bg2">
                  <a:lumMod val="25000"/>
                </a:schemeClr>
              </a:solidFill>
              <a:latin typeface="Marianne" panose="02000000000000000000" pitchFamily="50" charset="0"/>
              <a:cs typeface="Roboto"/>
            </a:endParaRPr>
          </a:p>
          <a:p>
            <a:pPr marL="1230" marR="14468">
              <a:tabLst>
                <a:tab pos="86811" algn="l"/>
              </a:tabLst>
            </a:pPr>
            <a:r>
              <a:rPr lang="fr-FR" sz="9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Année 1 (24-25) : 12h</a:t>
            </a:r>
          </a:p>
          <a:p>
            <a:pPr marL="1230" marR="14468">
              <a:tabLst>
                <a:tab pos="86811" algn="l"/>
              </a:tabLst>
            </a:pPr>
            <a:r>
              <a:rPr lang="fr-FR" sz="9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Année 2 (25-26 ) = 15h</a:t>
            </a:r>
          </a:p>
          <a:p>
            <a:pPr marL="172680" marR="14468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Présentiel     18H</a:t>
            </a:r>
          </a:p>
          <a:p>
            <a:pPr marL="172680" marR="14468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Synchrone     6H</a:t>
            </a:r>
          </a:p>
          <a:p>
            <a:pPr marL="172680" marR="14468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Asynchrone   3H </a:t>
            </a:r>
          </a:p>
          <a:p>
            <a:pPr marL="1230" marR="14468">
              <a:tabLst>
                <a:tab pos="86811" algn="l"/>
              </a:tabLst>
            </a:pPr>
            <a:endParaRPr lang="fr-FR" sz="1000" b="1" dirty="0">
              <a:solidFill>
                <a:srgbClr val="92D050"/>
              </a:solidFill>
              <a:latin typeface="Marianne" panose="02000000000000000000" pitchFamily="50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624513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E16E1B0-1371-467C-AEE3-90E56E7A3945}"/>
              </a:ext>
            </a:extLst>
          </p:cNvPr>
          <p:cNvSpPr/>
          <p:nvPr/>
        </p:nvSpPr>
        <p:spPr>
          <a:xfrm>
            <a:off x="1750704" y="2432215"/>
            <a:ext cx="5107296" cy="6812788"/>
          </a:xfrm>
          <a:prstGeom prst="roundRect">
            <a:avLst/>
          </a:prstGeom>
          <a:solidFill>
            <a:srgbClr val="92D05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5A3304C-5867-429C-89E1-784EA0EFD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311" y="9367022"/>
            <a:ext cx="382485" cy="3813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solidFill>
                  <a:srgbClr val="00AF50"/>
                </a:solidFill>
                <a:latin typeface="Marianne" panose="02000000000000000000" pitchFamily="2" charset="0"/>
              </a:rPr>
              <a:t>2/2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046454-3F53-4F26-863D-D14F7F027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98" y="206185"/>
            <a:ext cx="933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pic>
      <p:cxnSp>
        <p:nvCxnSpPr>
          <p:cNvPr id="1027" name="AutoShape 3">
            <a:extLst>
              <a:ext uri="{FF2B5EF4-FFF2-40B4-BE49-F238E27FC236}">
                <a16:creationId xmlns:a16="http://schemas.microsoft.com/office/drawing/2014/main" id="{EFEDBE3B-D1E7-47CE-B645-32B130C803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71700" y="200144"/>
            <a:ext cx="6350" cy="68262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</p:cxnSp>
      <p:sp>
        <p:nvSpPr>
          <p:cNvPr id="4" name="Text Box 4">
            <a:extLst>
              <a:ext uri="{FF2B5EF4-FFF2-40B4-BE49-F238E27FC236}">
                <a16:creationId xmlns:a16="http://schemas.microsoft.com/office/drawing/2014/main" id="{C9E378FD-EFC9-40EB-903D-3806E2B2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196048"/>
            <a:ext cx="3154363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4D4D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EAFC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arianne" panose="02000000000000000000" pitchFamily="50" charset="0"/>
              </a:rPr>
              <a:t>Ecole Académique de la Formation Continue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538F1A-43ED-4025-A25B-C273BF34A4DC}"/>
              </a:ext>
            </a:extLst>
          </p:cNvPr>
          <p:cNvSpPr txBox="1"/>
          <p:nvPr/>
        </p:nvSpPr>
        <p:spPr>
          <a:xfrm>
            <a:off x="5300904" y="166664"/>
            <a:ext cx="1461830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92D050"/>
                </a:solidFill>
                <a:latin typeface="Marianne" panose="02000000000000000000" pitchFamily="50" charset="0"/>
              </a:rPr>
              <a:t>PARCOURS BALISÉS </a:t>
            </a:r>
          </a:p>
          <a:p>
            <a:pPr algn="r"/>
            <a:r>
              <a:rPr lang="fr-FR" b="1" dirty="0">
                <a:solidFill>
                  <a:srgbClr val="92D050"/>
                </a:solidFill>
                <a:latin typeface="Marianne" panose="02000000000000000000" pitchFamily="50" charset="0"/>
              </a:rPr>
              <a:t>24–26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3CE3FF4-68D7-438D-975F-82B1B046556C}"/>
              </a:ext>
            </a:extLst>
          </p:cNvPr>
          <p:cNvSpPr txBox="1"/>
          <p:nvPr/>
        </p:nvSpPr>
        <p:spPr>
          <a:xfrm>
            <a:off x="1967396" y="3247866"/>
            <a:ext cx="45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dirty="0">
              <a:solidFill>
                <a:srgbClr val="6FABD2"/>
              </a:solidFill>
              <a:latin typeface="Marianne" panose="02000000000000000000" pitchFamily="2" charset="0"/>
            </a:endParaRPr>
          </a:p>
          <a:p>
            <a:r>
              <a:rPr lang="fr-FR" sz="1400" b="1" dirty="0">
                <a:solidFill>
                  <a:srgbClr val="00AF50"/>
                </a:solidFill>
                <a:latin typeface="Marianne" panose="02000000000000000000" pitchFamily="2" charset="0"/>
              </a:rPr>
              <a:t>SUITE ANN</a:t>
            </a:r>
            <a:r>
              <a:rPr lang="fr-FR" altLang="fr-FR" sz="1400" b="1" dirty="0">
                <a:solidFill>
                  <a:srgbClr val="00AF50"/>
                </a:solidFill>
                <a:latin typeface="Marianne" panose="02000000000000000000" pitchFamily="2" charset="0"/>
              </a:rPr>
              <a:t>É</a:t>
            </a:r>
            <a:r>
              <a:rPr lang="fr-FR" sz="1400" b="1" dirty="0">
                <a:solidFill>
                  <a:srgbClr val="00AF50"/>
                </a:solidFill>
                <a:latin typeface="Marianne" panose="02000000000000000000" pitchFamily="2" charset="0"/>
              </a:rPr>
              <a:t>E 2 –  15H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6D9835D-B6DE-4FCA-8681-19A567964DC9}"/>
              </a:ext>
            </a:extLst>
          </p:cNvPr>
          <p:cNvSpPr txBox="1"/>
          <p:nvPr/>
        </p:nvSpPr>
        <p:spPr>
          <a:xfrm>
            <a:off x="2449863" y="2828803"/>
            <a:ext cx="4312871" cy="31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58" b="1" dirty="0">
                <a:latin typeface="Marianne" panose="02000000000000000000" pitchFamily="50" charset="0"/>
                <a:ea typeface="Roboto" panose="02000000000000000000" pitchFamily="2" charset="0"/>
                <a:cs typeface="Roboto" panose="02000000000000000000" pitchFamily="2" charset="0"/>
              </a:rPr>
              <a:t>OBJECTIFS &amp; CONTENUS DE LA FORMATION</a:t>
            </a:r>
            <a:endParaRPr lang="fr-FR" sz="1458" dirty="0">
              <a:latin typeface="Marianne" panose="02000000000000000000" pitchFamily="50" charset="0"/>
            </a:endParaRPr>
          </a:p>
        </p:txBody>
      </p:sp>
      <p:pic>
        <p:nvPicPr>
          <p:cNvPr id="35" name="Graphique 34" descr="Mille">
            <a:extLst>
              <a:ext uri="{FF2B5EF4-FFF2-40B4-BE49-F238E27FC236}">
                <a16:creationId xmlns:a16="http://schemas.microsoft.com/office/drawing/2014/main" id="{50C46E28-CA54-48DA-8376-48772B426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63209" y="2743821"/>
            <a:ext cx="486654" cy="48665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CC06A84-085F-4AEC-A5C4-C9562ED7F8B7}"/>
              </a:ext>
            </a:extLst>
          </p:cNvPr>
          <p:cNvSpPr/>
          <p:nvPr/>
        </p:nvSpPr>
        <p:spPr>
          <a:xfrm>
            <a:off x="1967396" y="3859182"/>
            <a:ext cx="4615332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Module 4 – 3H en distanciel</a:t>
            </a:r>
          </a:p>
          <a:p>
            <a: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Objectifs, contenu et modalités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: </a:t>
            </a:r>
            <a:b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</a:br>
            <a:endParaRPr lang="fr-FR" sz="11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Fact checking, approches journalistiques : témoignages et études concrètes.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 outils et ressources pour la classe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2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Module 5 – 3H en distanciel</a:t>
            </a:r>
          </a:p>
          <a:p>
            <a: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Objectifs, contenu et modalités: </a:t>
            </a:r>
            <a:b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</a:br>
            <a:endParaRPr lang="fr-FR" sz="1100" u="sng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Approches universitaires sur intelligence artificielle et </a:t>
            </a:r>
            <a:r>
              <a:rPr lang="fr-FR" sz="1100" dirty="0" err="1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deep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 fake.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Témoignages et études de cas en lien avec le travail en classe.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lvl="0"/>
            <a:r>
              <a:rPr lang="fr-FR" sz="12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Module 6 – 3H en asynchrone</a:t>
            </a:r>
          </a:p>
          <a:p>
            <a:pPr lvl="0"/>
            <a:r>
              <a:rPr lang="fr-FR" sz="1100" u="sng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Objectifs, contenu et modalités:</a:t>
            </a:r>
            <a:endParaRPr lang="fr-FR" sz="12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solidFill>
                <a:schemeClr val="bg2">
                  <a:lumMod val="25000"/>
                </a:schemeClr>
              </a:solidFill>
              <a:latin typeface="Marianne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2" charset="0"/>
              </a:rPr>
              <a:t>Mutualisation et productions de ressources pour la classe.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61A50B-3ECB-4013-A931-1DF5D792FC09}"/>
              </a:ext>
            </a:extLst>
          </p:cNvPr>
          <p:cNvSpPr/>
          <p:nvPr/>
        </p:nvSpPr>
        <p:spPr>
          <a:xfrm>
            <a:off x="2178050" y="7761266"/>
            <a:ext cx="396491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00AF50"/>
                </a:solidFill>
                <a:latin typeface="Marianne" panose="02000000000000000000" pitchFamily="2" charset="0"/>
              </a:rPr>
              <a:t>PILOTE (S ) &amp; CONTACT</a:t>
            </a:r>
          </a:p>
          <a:p>
            <a:pPr algn="ctr"/>
            <a:br>
              <a:rPr lang="fr-FR" sz="1100" dirty="0">
                <a:latin typeface="Marianne" panose="02000000000000000000" pitchFamily="2" charset="0"/>
              </a:rPr>
            </a:br>
            <a:r>
              <a:rPr lang="fr-FR" sz="1100" dirty="0">
                <a:latin typeface="Marianne" panose="02000000000000000000" pitchFamily="2" charset="0"/>
              </a:rPr>
              <a:t>Séverine VERCELLI, IA IPR</a:t>
            </a:r>
          </a:p>
          <a:p>
            <a:pPr algn="ctr"/>
            <a:r>
              <a:rPr lang="fr-FR" sz="1100" dirty="0">
                <a:latin typeface="Marianne" panose="02000000000000000000" pitchFamily="2" charset="0"/>
                <a:hlinkClick r:id="rId5"/>
              </a:rPr>
              <a:t>Chargé(e) d’ingénierie de formation </a:t>
            </a:r>
            <a:r>
              <a:rPr lang="fr-FR" sz="1100" dirty="0">
                <a:latin typeface="Marianne" panose="02000000000000000000" pitchFamily="2" charset="0"/>
              </a:rPr>
              <a:t>: Nathalie TEULÉ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19C3A175-419D-423B-A0C7-8612DAF47C00}"/>
              </a:ext>
            </a:extLst>
          </p:cNvPr>
          <p:cNvSpPr/>
          <p:nvPr/>
        </p:nvSpPr>
        <p:spPr>
          <a:xfrm>
            <a:off x="523118" y="1810268"/>
            <a:ext cx="6351926" cy="621947"/>
          </a:xfrm>
          <a:prstGeom prst="roundRect">
            <a:avLst/>
          </a:prstGeom>
          <a:solidFill>
            <a:srgbClr val="92D05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>
                <a:solidFill>
                  <a:schemeClr val="bg1"/>
                </a:solidFill>
                <a:latin typeface="Marianne" panose="02000000000000000000" pitchFamily="2" charset="0"/>
              </a:rPr>
              <a:t>INFOS INFOX COMPLOTISME</a:t>
            </a:r>
            <a:endParaRPr lang="fr-FR" sz="2000" b="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FB9F33A0-608F-47FC-9CB4-B5A215EECC0F}"/>
              </a:ext>
            </a:extLst>
          </p:cNvPr>
          <p:cNvSpPr/>
          <p:nvPr/>
        </p:nvSpPr>
        <p:spPr>
          <a:xfrm>
            <a:off x="512409" y="1170483"/>
            <a:ext cx="4855747" cy="641824"/>
          </a:xfrm>
          <a:prstGeom prst="roundRect">
            <a:avLst/>
          </a:prstGeom>
          <a:solidFill>
            <a:srgbClr val="00AF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fr-FR" sz="2000" b="1" dirty="0">
                <a:solidFill>
                  <a:schemeClr val="bg1"/>
                </a:solidFill>
                <a:latin typeface="Marianne" panose="02000000000000000000" pitchFamily="2" charset="0"/>
              </a:rPr>
              <a:t>                                                             </a:t>
            </a:r>
            <a:r>
              <a:rPr lang="fr-FR" altLang="fr-FR" sz="2800" b="1" dirty="0">
                <a:solidFill>
                  <a:schemeClr val="bg1"/>
                </a:solidFill>
                <a:latin typeface="Marianne" panose="02000000000000000000" pitchFamily="2" charset="0"/>
              </a:rPr>
              <a:t>EMI</a:t>
            </a:r>
            <a:endParaRPr lang="fr-FR" sz="28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pPr algn="ctr"/>
            <a:endParaRPr lang="fr-FR" sz="2800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93C690FC-2E96-453F-94DC-C3552C2D34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87" y="1170483"/>
            <a:ext cx="751468" cy="751468"/>
          </a:xfrm>
          <a:prstGeom prst="rect">
            <a:avLst/>
          </a:prstGeom>
        </p:spPr>
      </p:pic>
      <p:pic>
        <p:nvPicPr>
          <p:cNvPr id="32" name="Graphique 31" descr="Chronomètre">
            <a:extLst>
              <a:ext uri="{FF2B5EF4-FFF2-40B4-BE49-F238E27FC236}">
                <a16:creationId xmlns:a16="http://schemas.microsoft.com/office/drawing/2014/main" id="{B4840DFE-54C4-4B9A-AFA0-843E9AB059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V="1">
            <a:off x="635871" y="2724461"/>
            <a:ext cx="501040" cy="501040"/>
          </a:xfrm>
          <a:prstGeom prst="rect">
            <a:avLst/>
          </a:prstGeom>
        </p:spPr>
      </p:pic>
      <p:pic>
        <p:nvPicPr>
          <p:cNvPr id="37" name="Graphique 36" descr="Public cible">
            <a:extLst>
              <a:ext uri="{FF2B5EF4-FFF2-40B4-BE49-F238E27FC236}">
                <a16:creationId xmlns:a16="http://schemas.microsoft.com/office/drawing/2014/main" id="{045437E1-AD15-4D38-8E8B-936E41C791F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4749" y="7071302"/>
            <a:ext cx="501040" cy="501040"/>
          </a:xfrm>
          <a:prstGeom prst="rect">
            <a:avLst/>
          </a:prstGeom>
        </p:spPr>
      </p:pic>
      <p:pic>
        <p:nvPicPr>
          <p:cNvPr id="40" name="Graphique 39" descr="Liste de vérification">
            <a:extLst>
              <a:ext uri="{FF2B5EF4-FFF2-40B4-BE49-F238E27FC236}">
                <a16:creationId xmlns:a16="http://schemas.microsoft.com/office/drawing/2014/main" id="{08F850FD-62C7-492C-A185-B3F1AB7834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9362" y="5308742"/>
            <a:ext cx="501040" cy="501040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BF4ACB47-91C4-46A7-B669-F6C93911BAFA}"/>
              </a:ext>
            </a:extLst>
          </p:cNvPr>
          <p:cNvSpPr txBox="1"/>
          <p:nvPr/>
        </p:nvSpPr>
        <p:spPr>
          <a:xfrm>
            <a:off x="330735" y="5790206"/>
            <a:ext cx="1238295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rgbClr val="00AF50"/>
                </a:solidFill>
                <a:latin typeface="Marianne" panose="02000000000000000000" pitchFamily="50" charset="0"/>
              </a:rPr>
              <a:t>MODALITÉS D’INSCRIPTION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271001A-74A4-4929-A99E-D8BEC9524742}"/>
              </a:ext>
            </a:extLst>
          </p:cNvPr>
          <p:cNvSpPr/>
          <p:nvPr/>
        </p:nvSpPr>
        <p:spPr>
          <a:xfrm>
            <a:off x="468425" y="6147492"/>
            <a:ext cx="1007007" cy="5078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172680" marR="14468" lvl="0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Inscription </a:t>
            </a:r>
          </a:p>
          <a:p>
            <a:pPr marL="1230" marR="14468" lvl="0"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individuelle </a:t>
            </a:r>
          </a:p>
          <a:p>
            <a:pPr marL="172680" marR="14468" lvl="0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 27 places 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88ACB6-3533-499D-A33D-809E04D669FA}"/>
              </a:ext>
            </a:extLst>
          </p:cNvPr>
          <p:cNvGrpSpPr/>
          <p:nvPr/>
        </p:nvGrpSpPr>
        <p:grpSpPr>
          <a:xfrm>
            <a:off x="340006" y="3310714"/>
            <a:ext cx="1238295" cy="5200244"/>
            <a:chOff x="425800" y="2524835"/>
            <a:chExt cx="1095472" cy="4362695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49D2822C-F053-4A00-BA30-DC0B8AB04370}"/>
                </a:ext>
              </a:extLst>
            </p:cNvPr>
            <p:cNvSpPr txBox="1"/>
            <p:nvPr/>
          </p:nvSpPr>
          <p:spPr>
            <a:xfrm>
              <a:off x="425800" y="2524835"/>
              <a:ext cx="1095472" cy="347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>
                  <a:solidFill>
                    <a:srgbClr val="00AF50"/>
                  </a:solidFill>
                  <a:latin typeface="Marianne" panose="02000000000000000000" pitchFamily="50" charset="0"/>
                </a:rPr>
                <a:t>MODALITÉS DE LA FORMATION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4A2B198E-D52E-4FEA-8561-12857AED6AEA}"/>
                </a:ext>
              </a:extLst>
            </p:cNvPr>
            <p:cNvSpPr txBox="1"/>
            <p:nvPr/>
          </p:nvSpPr>
          <p:spPr>
            <a:xfrm>
              <a:off x="438641" y="6100087"/>
              <a:ext cx="972000" cy="2210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>
                  <a:solidFill>
                    <a:srgbClr val="00AF50"/>
                  </a:solidFill>
                  <a:latin typeface="Marianne" panose="02000000000000000000" pitchFamily="50" charset="0"/>
                </a:rPr>
                <a:t>PUBLIC CIBLÉ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4083A038-E21A-4B59-A4A0-27F68E42E9D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92925" y="6366466"/>
              <a:ext cx="1018979" cy="5210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900" kern="0" spc="-5" dirty="0">
                  <a:solidFill>
                    <a:schemeClr val="bg2">
                      <a:lumMod val="25000"/>
                    </a:schemeClr>
                  </a:solidFill>
                  <a:latin typeface="Marianne" panose="02000000000000000000" pitchFamily="50" charset="0"/>
                </a:rPr>
                <a:t>Enseignants collèges et lycées </a:t>
              </a:r>
            </a:p>
            <a:p>
              <a:r>
                <a:rPr lang="fr-FR" sz="900" kern="0" spc="-5" dirty="0">
                  <a:solidFill>
                    <a:schemeClr val="bg2">
                      <a:lumMod val="25000"/>
                    </a:schemeClr>
                  </a:solidFill>
                  <a:latin typeface="Marianne" panose="02000000000000000000" pitchFamily="50" charset="0"/>
                </a:rPr>
                <a:t>toutes voies</a:t>
              </a:r>
              <a:endPara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endParaRPr>
            </a:p>
          </p:txBody>
        </p: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DC404EBF-6D9C-4152-A6A2-0B0F00E25D65}"/>
              </a:ext>
            </a:extLst>
          </p:cNvPr>
          <p:cNvSpPr txBox="1">
            <a:spLocks noChangeAspect="1"/>
          </p:cNvSpPr>
          <p:nvPr/>
        </p:nvSpPr>
        <p:spPr>
          <a:xfrm>
            <a:off x="232890" y="3842936"/>
            <a:ext cx="1517814" cy="1400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230" marR="14468">
              <a:tabLst>
                <a:tab pos="86811" algn="l"/>
              </a:tabLst>
            </a:pPr>
            <a:r>
              <a:rPr lang="fr-FR" sz="10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Durée du Parcours  </a:t>
            </a:r>
          </a:p>
          <a:p>
            <a:pPr marL="1230" marR="14468">
              <a:tabLst>
                <a:tab pos="86811" algn="l"/>
              </a:tabLst>
            </a:pPr>
            <a:r>
              <a:rPr lang="fr-FR" sz="10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27H sur 2 années</a:t>
            </a:r>
          </a:p>
          <a:p>
            <a:pPr marL="1230" marR="14468">
              <a:tabLst>
                <a:tab pos="86811" algn="l"/>
              </a:tabLst>
            </a:pPr>
            <a:endParaRPr lang="fr-FR" sz="1000" b="1" dirty="0">
              <a:solidFill>
                <a:schemeClr val="bg2">
                  <a:lumMod val="25000"/>
                </a:schemeClr>
              </a:solidFill>
              <a:latin typeface="Marianne" panose="02000000000000000000" pitchFamily="50" charset="0"/>
              <a:cs typeface="Roboto"/>
            </a:endParaRPr>
          </a:p>
          <a:p>
            <a:pPr marL="1230" marR="14468">
              <a:tabLst>
                <a:tab pos="86811" algn="l"/>
              </a:tabLst>
            </a:pPr>
            <a:r>
              <a:rPr lang="fr-FR" sz="9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Année 1 (24-25) : 12h</a:t>
            </a:r>
          </a:p>
          <a:p>
            <a:pPr marL="1230" marR="14468">
              <a:tabLst>
                <a:tab pos="86811" algn="l"/>
              </a:tabLst>
            </a:pPr>
            <a:r>
              <a:rPr lang="fr-FR" sz="900" b="1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Année 2 (25-26 ) = 15h</a:t>
            </a:r>
          </a:p>
          <a:p>
            <a:pPr marL="172680" marR="14468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  <a:cs typeface="Roboto"/>
              </a:rPr>
              <a:t>Présentiel     18H</a:t>
            </a:r>
          </a:p>
          <a:p>
            <a:pPr marL="172680" marR="14468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Synchrone     6H</a:t>
            </a:r>
          </a:p>
          <a:p>
            <a:pPr marL="172680" marR="14468" indent="-171450">
              <a:buFont typeface="Wingdings" panose="05000000000000000000" pitchFamily="2" charset="2"/>
              <a:buChar char="§"/>
              <a:tabLst>
                <a:tab pos="86811" algn="l"/>
              </a:tabLst>
            </a:pPr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Marianne" panose="02000000000000000000" pitchFamily="50" charset="0"/>
              </a:rPr>
              <a:t>Asynchrone   3H </a:t>
            </a:r>
          </a:p>
          <a:p>
            <a:pPr marL="1230" marR="14468">
              <a:tabLst>
                <a:tab pos="86811" algn="l"/>
              </a:tabLst>
            </a:pPr>
            <a:endParaRPr lang="fr-FR" sz="1000" b="1" dirty="0">
              <a:solidFill>
                <a:srgbClr val="92D050"/>
              </a:solidFill>
              <a:latin typeface="Marianne" panose="02000000000000000000" pitchFamily="50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211415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457</Words>
  <Application>Microsoft Macintosh PowerPoint</Application>
  <PresentationFormat>Format A4 (210 x 297 mm)</PresentationFormat>
  <Paragraphs>89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Marianne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Castagne Patrice</dc:creator>
  <cp:lastModifiedBy>Severine Vercelli</cp:lastModifiedBy>
  <cp:revision>106</cp:revision>
  <cp:lastPrinted>2023-05-23T14:38:23Z</cp:lastPrinted>
  <dcterms:created xsi:type="dcterms:W3CDTF">2022-03-29T15:26:20Z</dcterms:created>
  <dcterms:modified xsi:type="dcterms:W3CDTF">2024-05-29T12:18:07Z</dcterms:modified>
</cp:coreProperties>
</file>