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F50"/>
    <a:srgbClr val="92D050"/>
    <a:srgbClr val="6FABD2"/>
    <a:srgbClr val="FFFF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4660"/>
  </p:normalViewPr>
  <p:slideViewPr>
    <p:cSldViewPr snapToGrid="0">
      <p:cViewPr varScale="1">
        <p:scale>
          <a:sx n="47" d="100"/>
          <a:sy n="47" d="100"/>
        </p:scale>
        <p:origin x="21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119817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112776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4229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00DC525-5C31-492A-93DE-B22ECC2CE013}"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60940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00DC525-5C31-492A-93DE-B22ECC2CE013}" type="datetimeFigureOut">
              <a:rPr lang="fr-FR" smtClean="0"/>
              <a:t>04/06/2024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61440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00DC525-5C31-492A-93DE-B22ECC2CE013}"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32499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00DC525-5C31-492A-93DE-B22ECC2CE013}" type="datetimeFigureOut">
              <a:rPr lang="fr-FR" smtClean="0"/>
              <a:t>04/06/2024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43838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00DC525-5C31-492A-93DE-B22ECC2CE013}" type="datetimeFigureOut">
              <a:rPr lang="fr-FR" smtClean="0"/>
              <a:t>04/06/2024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216463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DC525-5C31-492A-93DE-B22ECC2CE013}" type="datetimeFigureOut">
              <a:rPr lang="fr-FR" smtClean="0"/>
              <a:t>04/06/2024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232464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800DC525-5C31-492A-93DE-B22ECC2CE013}"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73747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800DC525-5C31-492A-93DE-B22ECC2CE013}" type="datetimeFigureOut">
              <a:rPr lang="fr-FR" smtClean="0"/>
              <a:t>04/06/2024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15375C-11B9-4854-8AD8-4F4F88CF47DA}" type="slidenum">
              <a:rPr lang="fr-FR" smtClean="0"/>
              <a:t>‹N°›</a:t>
            </a:fld>
            <a:endParaRPr lang="fr-FR"/>
          </a:p>
        </p:txBody>
      </p:sp>
    </p:spTree>
    <p:extLst>
      <p:ext uri="{BB962C8B-B14F-4D97-AF65-F5344CB8AC3E}">
        <p14:creationId xmlns:p14="http://schemas.microsoft.com/office/powerpoint/2010/main" val="394871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00DC525-5C31-492A-93DE-B22ECC2CE013}" type="datetimeFigureOut">
              <a:rPr lang="fr-FR" smtClean="0"/>
              <a:t>04/06/2024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015375C-11B9-4854-8AD8-4F4F88CF47DA}" type="slidenum">
              <a:rPr lang="fr-FR" smtClean="0"/>
              <a:t>‹N°›</a:t>
            </a:fld>
            <a:endParaRPr lang="fr-FR"/>
          </a:p>
        </p:txBody>
      </p:sp>
    </p:spTree>
    <p:extLst>
      <p:ext uri="{BB962C8B-B14F-4D97-AF65-F5344CB8AC3E}">
        <p14:creationId xmlns:p14="http://schemas.microsoft.com/office/powerpoint/2010/main" val="2154609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sv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mailto:Natahlie.Teule@ac-grenoble.fr" TargetMode="Externa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9.png"/><Relationship Id="rId5" Type="http://schemas.openxmlformats.org/officeDocument/2006/relationships/image" Target="../media/image2.png"/><Relationship Id="rId10" Type="http://schemas.openxmlformats.org/officeDocument/2006/relationships/image" Target="../media/image8.svg"/><Relationship Id="rId4" Type="http://schemas.openxmlformats.org/officeDocument/2006/relationships/image" Target="../media/image4.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A3304C-5867-429C-89E1-784EA0EFD2CF}"/>
              </a:ext>
            </a:extLst>
          </p:cNvPr>
          <p:cNvSpPr>
            <a:spLocks noChangeArrowheads="1"/>
          </p:cNvSpPr>
          <p:nvPr/>
        </p:nvSpPr>
        <p:spPr bwMode="auto">
          <a:xfrm>
            <a:off x="6431311" y="9367022"/>
            <a:ext cx="382485" cy="38133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r>
              <a:rPr lang="fr-FR" sz="1100" dirty="0">
                <a:solidFill>
                  <a:srgbClr val="00AF50"/>
                </a:solidFill>
                <a:latin typeface="Marianne" panose="02000000000000000000" pitchFamily="2" charset="0"/>
              </a:rPr>
              <a:t>1/2</a:t>
            </a:r>
          </a:p>
        </p:txBody>
      </p:sp>
      <p:pic>
        <p:nvPicPr>
          <p:cNvPr id="1026" name="Picture 2">
            <a:extLst>
              <a:ext uri="{FF2B5EF4-FFF2-40B4-BE49-F238E27FC236}">
                <a16:creationId xmlns:a16="http://schemas.microsoft.com/office/drawing/2014/main" id="{15046454-3F53-4F26-863D-D14F7F027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200144"/>
            <a:ext cx="9334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pic>
      <p:cxnSp>
        <p:nvCxnSpPr>
          <p:cNvPr id="1027" name="AutoShape 3">
            <a:extLst>
              <a:ext uri="{FF2B5EF4-FFF2-40B4-BE49-F238E27FC236}">
                <a16:creationId xmlns:a16="http://schemas.microsoft.com/office/drawing/2014/main" id="{EFEDBE3B-D1E7-47CE-B645-32B130C80364}"/>
              </a:ext>
            </a:extLst>
          </p:cNvPr>
          <p:cNvCxnSpPr>
            <a:cxnSpLocks noChangeShapeType="1"/>
          </p:cNvCxnSpPr>
          <p:nvPr/>
        </p:nvCxnSpPr>
        <p:spPr bwMode="auto">
          <a:xfrm>
            <a:off x="2171700" y="200144"/>
            <a:ext cx="6350" cy="682625"/>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D4D4D6"/>
                  </a:outerShdw>
                </a:effectLst>
              </a14:hiddenEffects>
            </a:ext>
          </a:extLst>
        </p:spPr>
      </p:cxnSp>
      <p:sp>
        <p:nvSpPr>
          <p:cNvPr id="4" name="Text Box 4">
            <a:extLst>
              <a:ext uri="{FF2B5EF4-FFF2-40B4-BE49-F238E27FC236}">
                <a16:creationId xmlns:a16="http://schemas.microsoft.com/office/drawing/2014/main" id="{C9E378FD-EFC9-40EB-903D-3806E2B2E03B}"/>
              </a:ext>
            </a:extLst>
          </p:cNvPr>
          <p:cNvSpPr txBox="1">
            <a:spLocks noChangeArrowheads="1"/>
          </p:cNvSpPr>
          <p:nvPr/>
        </p:nvSpPr>
        <p:spPr bwMode="auto">
          <a:xfrm>
            <a:off x="2178050" y="196048"/>
            <a:ext cx="3154363"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00000"/>
                </a:solidFill>
                <a:effectLst/>
                <a:latin typeface="Marianne" panose="02000000000000000000" pitchFamily="50" charset="0"/>
              </a:rPr>
              <a:t>EAFC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Marianne" panose="02000000000000000000" pitchFamily="50" charset="0"/>
              </a:rPr>
              <a:t>Ecole Académique de la Formation Continue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ZoneTexte 7">
            <a:extLst>
              <a:ext uri="{FF2B5EF4-FFF2-40B4-BE49-F238E27FC236}">
                <a16:creationId xmlns:a16="http://schemas.microsoft.com/office/drawing/2014/main" id="{11538F1A-43ED-4025-A25B-C273BF34A4DC}"/>
              </a:ext>
            </a:extLst>
          </p:cNvPr>
          <p:cNvSpPr txBox="1"/>
          <p:nvPr/>
        </p:nvSpPr>
        <p:spPr>
          <a:xfrm>
            <a:off x="5313609" y="76080"/>
            <a:ext cx="1500187"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fr-FR" b="1" dirty="0">
                <a:solidFill>
                  <a:srgbClr val="92D050"/>
                </a:solidFill>
                <a:latin typeface="Marianne" panose="02000000000000000000" pitchFamily="50" charset="0"/>
              </a:rPr>
              <a:t>PARCOURS BALISÉS </a:t>
            </a:r>
          </a:p>
          <a:p>
            <a:pPr algn="r"/>
            <a:r>
              <a:rPr lang="fr-FR" b="1" dirty="0">
                <a:solidFill>
                  <a:srgbClr val="92D050"/>
                </a:solidFill>
                <a:latin typeface="Marianne" panose="02000000000000000000" pitchFamily="50" charset="0"/>
              </a:rPr>
              <a:t>24–26</a:t>
            </a:r>
          </a:p>
        </p:txBody>
      </p:sp>
      <p:sp>
        <p:nvSpPr>
          <p:cNvPr id="29" name="Rectangle : coins arrondis 28">
            <a:extLst>
              <a:ext uri="{FF2B5EF4-FFF2-40B4-BE49-F238E27FC236}">
                <a16:creationId xmlns:a16="http://schemas.microsoft.com/office/drawing/2014/main" id="{E307A508-B98A-48E3-BE31-706805A69585}"/>
              </a:ext>
            </a:extLst>
          </p:cNvPr>
          <p:cNvSpPr/>
          <p:nvPr/>
        </p:nvSpPr>
        <p:spPr>
          <a:xfrm>
            <a:off x="643997" y="1808900"/>
            <a:ext cx="6211976" cy="850262"/>
          </a:xfrm>
          <a:prstGeom prst="roundRect">
            <a:avLst/>
          </a:prstGeom>
          <a:solidFill>
            <a:srgbClr val="92D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Marianne" panose="02000000000000000000" pitchFamily="2" charset="0"/>
              </a:rPr>
              <a:t>RÉSEAUX SOCIAUX </a:t>
            </a:r>
          </a:p>
        </p:txBody>
      </p:sp>
      <p:sp>
        <p:nvSpPr>
          <p:cNvPr id="32" name="Rectangle : coins arrondis 31">
            <a:extLst>
              <a:ext uri="{FF2B5EF4-FFF2-40B4-BE49-F238E27FC236}">
                <a16:creationId xmlns:a16="http://schemas.microsoft.com/office/drawing/2014/main" id="{779DE62F-5671-40F0-9E76-F4B0A7653B84}"/>
              </a:ext>
            </a:extLst>
          </p:cNvPr>
          <p:cNvSpPr/>
          <p:nvPr/>
        </p:nvSpPr>
        <p:spPr>
          <a:xfrm>
            <a:off x="643997" y="1089046"/>
            <a:ext cx="4855747" cy="715963"/>
          </a:xfrm>
          <a:prstGeom prst="roundRect">
            <a:avLst/>
          </a:prstGeom>
          <a:solidFill>
            <a:srgbClr val="00AF50"/>
          </a:solidFill>
          <a:ln w="38100">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fr-FR" b="1" dirty="0">
              <a:solidFill>
                <a:srgbClr val="6FABD2"/>
              </a:solidFill>
              <a:latin typeface="Marianne" panose="02000000000000000000" pitchFamily="2" charset="0"/>
            </a:endParaRPr>
          </a:p>
          <a:p>
            <a:pPr algn="ctr"/>
            <a:r>
              <a:rPr lang="fr-FR" altLang="fr-FR" sz="2800" b="1" dirty="0">
                <a:solidFill>
                  <a:schemeClr val="bg1"/>
                </a:solidFill>
                <a:latin typeface="Marianne" panose="02000000000000000000" pitchFamily="2" charset="0"/>
              </a:rPr>
              <a:t>EMI</a:t>
            </a:r>
            <a:r>
              <a:rPr lang="fr-FR" altLang="fr-FR" b="1" dirty="0">
                <a:solidFill>
                  <a:schemeClr val="bg1"/>
                </a:solidFill>
                <a:latin typeface="Marianne" panose="02000000000000000000" pitchFamily="2" charset="0"/>
              </a:rPr>
              <a:t> </a:t>
            </a:r>
            <a:endParaRPr lang="fr-FR" sz="2000" b="1" dirty="0">
              <a:solidFill>
                <a:schemeClr val="bg1"/>
              </a:solidFill>
            </a:endParaRPr>
          </a:p>
          <a:p>
            <a:pPr algn="ctr"/>
            <a:endParaRPr lang="fr-FR" altLang="fr-FR" sz="2000" b="1" dirty="0">
              <a:solidFill>
                <a:srgbClr val="6FABD2"/>
              </a:solidFill>
              <a:latin typeface="Marianne" panose="02000000000000000000" pitchFamily="2" charset="0"/>
            </a:endParaRPr>
          </a:p>
        </p:txBody>
      </p:sp>
      <p:sp>
        <p:nvSpPr>
          <p:cNvPr id="9" name="Rectangle : coins arrondis 8">
            <a:extLst>
              <a:ext uri="{FF2B5EF4-FFF2-40B4-BE49-F238E27FC236}">
                <a16:creationId xmlns:a16="http://schemas.microsoft.com/office/drawing/2014/main" id="{31D8D366-A0A4-45C3-A56F-4CFB81CC2287}"/>
              </a:ext>
            </a:extLst>
          </p:cNvPr>
          <p:cNvSpPr/>
          <p:nvPr/>
        </p:nvSpPr>
        <p:spPr>
          <a:xfrm>
            <a:off x="1789195" y="2608444"/>
            <a:ext cx="5066778" cy="6871228"/>
          </a:xfrm>
          <a:prstGeom prst="roundRect">
            <a:avLst/>
          </a:prstGeom>
          <a:solidFill>
            <a:srgbClr val="92D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ZoneTexte 26">
            <a:extLst>
              <a:ext uri="{FF2B5EF4-FFF2-40B4-BE49-F238E27FC236}">
                <a16:creationId xmlns:a16="http://schemas.microsoft.com/office/drawing/2014/main" id="{984500C8-CF91-499A-95F3-389C30CC4A81}"/>
              </a:ext>
            </a:extLst>
          </p:cNvPr>
          <p:cNvSpPr txBox="1"/>
          <p:nvPr/>
        </p:nvSpPr>
        <p:spPr>
          <a:xfrm>
            <a:off x="2088234" y="4042707"/>
            <a:ext cx="4515370" cy="769441"/>
          </a:xfrm>
          <a:prstGeom prst="rect">
            <a:avLst/>
          </a:prstGeom>
          <a:noFill/>
        </p:spPr>
        <p:txBody>
          <a:bodyPr wrap="square" rtlCol="0">
            <a:spAutoFit/>
          </a:bodyPr>
          <a:lstStyle/>
          <a:p>
            <a:endParaRPr lang="fr-FR" sz="1400" b="1" dirty="0">
              <a:solidFill>
                <a:srgbClr val="6FABD2"/>
              </a:solidFill>
              <a:latin typeface="Marianne" panose="02000000000000000000" pitchFamily="2" charset="0"/>
            </a:endParaRPr>
          </a:p>
          <a:p>
            <a:r>
              <a:rPr lang="fr-FR" sz="1400" b="1" u="sng" dirty="0">
                <a:solidFill>
                  <a:srgbClr val="00AF50"/>
                </a:solidFill>
                <a:latin typeface="Marianne" panose="02000000000000000000" pitchFamily="2" charset="0"/>
              </a:rPr>
              <a:t>ANN</a:t>
            </a:r>
            <a:r>
              <a:rPr lang="fr-FR" altLang="fr-FR" sz="1400" b="1" u="sng" dirty="0">
                <a:solidFill>
                  <a:srgbClr val="00AF50"/>
                </a:solidFill>
                <a:latin typeface="Marianne" panose="02000000000000000000" pitchFamily="2" charset="0"/>
              </a:rPr>
              <a:t>É</a:t>
            </a:r>
            <a:r>
              <a:rPr lang="fr-FR" sz="1400" b="1" u="sng" dirty="0">
                <a:solidFill>
                  <a:srgbClr val="00AF50"/>
                </a:solidFill>
                <a:latin typeface="Marianne" panose="02000000000000000000" pitchFamily="2" charset="0"/>
              </a:rPr>
              <a:t>E 1 –  15H</a:t>
            </a:r>
            <a:br>
              <a:rPr lang="fr-FR" sz="1400" b="1" dirty="0">
                <a:solidFill>
                  <a:srgbClr val="00AF50"/>
                </a:solidFill>
                <a:latin typeface="Marianne" panose="02000000000000000000" pitchFamily="2" charset="0"/>
              </a:rPr>
            </a:br>
            <a:endParaRPr lang="fr-FR" sz="1600" dirty="0">
              <a:latin typeface="Marianne" panose="02000000000000000000" pitchFamily="2" charset="0"/>
            </a:endParaRPr>
          </a:p>
        </p:txBody>
      </p:sp>
      <p:sp>
        <p:nvSpPr>
          <p:cNvPr id="31" name="ZoneTexte 30">
            <a:extLst>
              <a:ext uri="{FF2B5EF4-FFF2-40B4-BE49-F238E27FC236}">
                <a16:creationId xmlns:a16="http://schemas.microsoft.com/office/drawing/2014/main" id="{5B08E2A8-6E41-4A30-9B5E-E83B9600F557}"/>
              </a:ext>
            </a:extLst>
          </p:cNvPr>
          <p:cNvSpPr txBox="1"/>
          <p:nvPr/>
        </p:nvSpPr>
        <p:spPr>
          <a:xfrm>
            <a:off x="2367579" y="2838434"/>
            <a:ext cx="4312871" cy="316690"/>
          </a:xfrm>
          <a:prstGeom prst="rect">
            <a:avLst/>
          </a:prstGeom>
          <a:noFill/>
        </p:spPr>
        <p:txBody>
          <a:bodyPr wrap="square" rtlCol="0">
            <a:spAutoFit/>
          </a:bodyPr>
          <a:lstStyle/>
          <a:p>
            <a:r>
              <a:rPr lang="fr-FR" sz="1458" b="1" dirty="0">
                <a:latin typeface="Marianne" panose="02000000000000000000" pitchFamily="50" charset="0"/>
                <a:ea typeface="Roboto" panose="02000000000000000000" pitchFamily="2" charset="0"/>
                <a:cs typeface="Roboto" panose="02000000000000000000" pitchFamily="2" charset="0"/>
              </a:rPr>
              <a:t>OBJECTIFS &amp; CONTENUS DE LA FORMATION</a:t>
            </a:r>
            <a:endParaRPr lang="fr-FR" sz="1458" dirty="0">
              <a:latin typeface="Marianne" panose="02000000000000000000" pitchFamily="50" charset="0"/>
            </a:endParaRPr>
          </a:p>
        </p:txBody>
      </p:sp>
      <p:pic>
        <p:nvPicPr>
          <p:cNvPr id="33" name="Graphique 32" descr="Mille">
            <a:extLst>
              <a:ext uri="{FF2B5EF4-FFF2-40B4-BE49-F238E27FC236}">
                <a16:creationId xmlns:a16="http://schemas.microsoft.com/office/drawing/2014/main" id="{46441A9C-3067-4670-80E7-C86EFF4B08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48729" y="2843122"/>
            <a:ext cx="486654" cy="486654"/>
          </a:xfrm>
          <a:prstGeom prst="rect">
            <a:avLst/>
          </a:prstGeom>
        </p:spPr>
      </p:pic>
      <p:sp>
        <p:nvSpPr>
          <p:cNvPr id="36" name="Rectangle 35">
            <a:extLst>
              <a:ext uri="{FF2B5EF4-FFF2-40B4-BE49-F238E27FC236}">
                <a16:creationId xmlns:a16="http://schemas.microsoft.com/office/drawing/2014/main" id="{5E563128-726C-444D-8231-256518435DE0}"/>
              </a:ext>
            </a:extLst>
          </p:cNvPr>
          <p:cNvSpPr/>
          <p:nvPr/>
        </p:nvSpPr>
        <p:spPr>
          <a:xfrm>
            <a:off x="2178050" y="3300518"/>
            <a:ext cx="4547812" cy="861774"/>
          </a:xfrm>
          <a:prstGeom prst="rect">
            <a:avLst/>
          </a:prstGeom>
        </p:spPr>
        <p:txBody>
          <a:bodyPr wrap="square">
            <a:spAutoFit/>
          </a:bodyPr>
          <a:lstStyle/>
          <a:p>
            <a:pPr lvl="0" algn="just"/>
            <a:r>
              <a:rPr lang="fr-FR" sz="1000" i="1" dirty="0">
                <a:latin typeface="Marianne" panose="02000000000000000000" pitchFamily="2" charset="0"/>
              </a:rPr>
              <a:t>Ce parcours vise à aborder la question des réseaux sociaux dans toutes ses dimensions : usages par les élèves, réglementation, économie, usages pédagogiques, approches professionnelles et universitaires, afin de mieux comprendre et appréhender les pratiques des élèves, pour déconstruire les idées reçues. </a:t>
            </a:r>
          </a:p>
        </p:txBody>
      </p:sp>
      <p:sp>
        <p:nvSpPr>
          <p:cNvPr id="37" name="Rectangle 36">
            <a:extLst>
              <a:ext uri="{FF2B5EF4-FFF2-40B4-BE49-F238E27FC236}">
                <a16:creationId xmlns:a16="http://schemas.microsoft.com/office/drawing/2014/main" id="{5BEFC467-B88A-4D3F-88DB-436663053432}"/>
              </a:ext>
            </a:extLst>
          </p:cNvPr>
          <p:cNvSpPr/>
          <p:nvPr/>
        </p:nvSpPr>
        <p:spPr>
          <a:xfrm>
            <a:off x="2060512" y="4826987"/>
            <a:ext cx="4562041" cy="1615827"/>
          </a:xfrm>
          <a:prstGeom prst="rect">
            <a:avLst/>
          </a:prstGeom>
        </p:spPr>
        <p:txBody>
          <a:bodyPr wrap="square">
            <a:spAutoFit/>
          </a:bodyPr>
          <a:lstStyle/>
          <a:p>
            <a:pPr algn="just"/>
            <a:r>
              <a:rPr lang="fr-FR" sz="1100" u="sng" dirty="0">
                <a:latin typeface="Marianne" panose="02000000000000000000" pitchFamily="2" charset="0"/>
              </a:rPr>
              <a:t>Objectifs, contenu: </a:t>
            </a:r>
            <a:r>
              <a:rPr lang="fr-FR" sz="1100" dirty="0">
                <a:latin typeface="Marianne" panose="02000000000000000000" pitchFamily="2" charset="0"/>
              </a:rPr>
              <a:t>Découverte des différents réseaux sociaux, leur mode de fonctionnement, la manière dont les jeunes les utilisent et avec quels objectifs. </a:t>
            </a:r>
          </a:p>
          <a:p>
            <a:pPr algn="just"/>
            <a:r>
              <a:rPr lang="fr-FR" sz="1100" dirty="0">
                <a:latin typeface="Marianne" panose="02000000000000000000" pitchFamily="2" charset="0"/>
              </a:rPr>
              <a:t>Ressources pour la classe</a:t>
            </a:r>
          </a:p>
          <a:p>
            <a:pPr algn="just"/>
            <a:br>
              <a:rPr lang="fr-FR" sz="1100" dirty="0">
                <a:latin typeface="Marianne" panose="02000000000000000000" pitchFamily="2" charset="0"/>
              </a:rPr>
            </a:br>
            <a:endParaRPr lang="fr-FR" sz="1100" dirty="0">
              <a:latin typeface="Marianne" panose="02000000000000000000" pitchFamily="2" charset="0"/>
            </a:endParaRPr>
          </a:p>
          <a:p>
            <a:pPr algn="just"/>
            <a:endParaRPr lang="fr-FR" sz="1100" dirty="0">
              <a:latin typeface="Marianne" panose="02000000000000000000" pitchFamily="2" charset="0"/>
            </a:endParaRPr>
          </a:p>
          <a:p>
            <a:r>
              <a:rPr lang="fr-FR" sz="1100" dirty="0">
                <a:latin typeface="Marianne" panose="02000000000000000000" pitchFamily="2" charset="0"/>
              </a:rPr>
              <a:t>                                                                                                                                                                                            </a:t>
            </a:r>
          </a:p>
          <a:p>
            <a:endParaRPr lang="fr-FR" sz="1100" dirty="0">
              <a:latin typeface="Marianne" panose="02000000000000000000" pitchFamily="2" charset="0"/>
            </a:endParaRPr>
          </a:p>
        </p:txBody>
      </p:sp>
      <p:pic>
        <p:nvPicPr>
          <p:cNvPr id="28" name="Image 27">
            <a:extLst>
              <a:ext uri="{FF2B5EF4-FFF2-40B4-BE49-F238E27FC236}">
                <a16:creationId xmlns:a16="http://schemas.microsoft.com/office/drawing/2014/main" id="{2C3E36F1-5A8D-4017-AECA-3BC8DF7096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5034" y="1155389"/>
            <a:ext cx="751468" cy="751468"/>
          </a:xfrm>
          <a:prstGeom prst="rect">
            <a:avLst/>
          </a:prstGeom>
        </p:spPr>
      </p:pic>
      <p:sp>
        <p:nvSpPr>
          <p:cNvPr id="3" name="Rectangle 2">
            <a:extLst>
              <a:ext uri="{FF2B5EF4-FFF2-40B4-BE49-F238E27FC236}">
                <a16:creationId xmlns:a16="http://schemas.microsoft.com/office/drawing/2014/main" id="{2ACE5E58-01B2-4C22-8D31-022400866286}"/>
              </a:ext>
            </a:extLst>
          </p:cNvPr>
          <p:cNvSpPr/>
          <p:nvPr/>
        </p:nvSpPr>
        <p:spPr>
          <a:xfrm>
            <a:off x="2069591" y="4596704"/>
            <a:ext cx="2324675" cy="307777"/>
          </a:xfrm>
          <a:prstGeom prst="rect">
            <a:avLst/>
          </a:prstGeom>
        </p:spPr>
        <p:txBody>
          <a:bodyPr vert="horz" wrap="none">
            <a:spAutoFit/>
          </a:bodyPr>
          <a:lstStyle/>
          <a:p>
            <a:r>
              <a:rPr lang="fr-FR" sz="1400" b="1" dirty="0">
                <a:latin typeface="Marianne" panose="02000000000000000000" pitchFamily="2" charset="0"/>
              </a:rPr>
              <a:t>Module 1  - 3 h distanciel</a:t>
            </a:r>
            <a:endParaRPr lang="fr-FR" sz="1400" dirty="0"/>
          </a:p>
        </p:txBody>
      </p:sp>
      <p:sp>
        <p:nvSpPr>
          <p:cNvPr id="51" name="Rectangle 50">
            <a:extLst>
              <a:ext uri="{FF2B5EF4-FFF2-40B4-BE49-F238E27FC236}">
                <a16:creationId xmlns:a16="http://schemas.microsoft.com/office/drawing/2014/main" id="{1EAAD2BA-344A-4347-AD04-CB228275DC08}"/>
              </a:ext>
            </a:extLst>
          </p:cNvPr>
          <p:cNvSpPr/>
          <p:nvPr/>
        </p:nvSpPr>
        <p:spPr>
          <a:xfrm>
            <a:off x="2087157" y="6079990"/>
            <a:ext cx="4562041" cy="1492716"/>
          </a:xfrm>
          <a:prstGeom prst="rect">
            <a:avLst/>
          </a:prstGeom>
        </p:spPr>
        <p:txBody>
          <a:bodyPr wrap="square">
            <a:spAutoFit/>
          </a:bodyPr>
          <a:lstStyle/>
          <a:p>
            <a:pPr algn="just"/>
            <a:r>
              <a:rPr lang="fr-FR" sz="1100" u="sng" dirty="0">
                <a:latin typeface="Marianne" panose="02000000000000000000" pitchFamily="2" charset="0"/>
              </a:rPr>
              <a:t>Objectifs, contenu: </a:t>
            </a:r>
            <a:r>
              <a:rPr lang="fr-FR" sz="1100" dirty="0">
                <a:latin typeface="Marianne" panose="02000000000000000000" pitchFamily="2" charset="0"/>
              </a:rPr>
              <a:t>Aborder la question de l'addiction volontaire créée par les réseaux sociaux (captation et économie de l'attention) et les modèles économiques sur lesquels ils reposent (collecte et monétisation des données). Construction de ressources pour la classe. </a:t>
            </a:r>
            <a:endParaRPr lang="fr-FR" sz="1400" dirty="0">
              <a:latin typeface="Marianne" panose="02000000000000000000" pitchFamily="2" charset="0"/>
            </a:endParaRPr>
          </a:p>
          <a:p>
            <a:br>
              <a:rPr lang="fr-FR" sz="1100" dirty="0">
                <a:latin typeface="Marianne" panose="02000000000000000000" pitchFamily="2" charset="0"/>
              </a:rPr>
            </a:br>
            <a:r>
              <a:rPr lang="fr-FR" sz="1100" u="sng" dirty="0">
                <a:latin typeface="Marianne" panose="02000000000000000000" pitchFamily="2" charset="0"/>
              </a:rPr>
              <a:t> </a:t>
            </a:r>
            <a:r>
              <a:rPr lang="fr-FR" sz="1100" dirty="0">
                <a:latin typeface="Marianne" panose="02000000000000000000" pitchFamily="2" charset="0"/>
              </a:rPr>
              <a:t>              </a:t>
            </a:r>
            <a:r>
              <a:rPr lang="fr-FR" sz="1400" b="1" dirty="0">
                <a:latin typeface="Marianne" panose="02000000000000000000" pitchFamily="2" charset="0"/>
              </a:rPr>
              <a:t>                                                                                                                                          </a:t>
            </a:r>
          </a:p>
          <a:p>
            <a:endParaRPr lang="fr-FR" sz="1100" dirty="0">
              <a:latin typeface="Marianne" panose="02000000000000000000" pitchFamily="2" charset="0"/>
            </a:endParaRPr>
          </a:p>
        </p:txBody>
      </p:sp>
      <p:sp>
        <p:nvSpPr>
          <p:cNvPr id="5" name="Rectangle 4">
            <a:extLst>
              <a:ext uri="{FF2B5EF4-FFF2-40B4-BE49-F238E27FC236}">
                <a16:creationId xmlns:a16="http://schemas.microsoft.com/office/drawing/2014/main" id="{823F6CC8-850A-4F32-BD91-E077A4AE6AC5}"/>
              </a:ext>
            </a:extLst>
          </p:cNvPr>
          <p:cNvSpPr/>
          <p:nvPr/>
        </p:nvSpPr>
        <p:spPr>
          <a:xfrm>
            <a:off x="2087157" y="5842945"/>
            <a:ext cx="2331087" cy="307777"/>
          </a:xfrm>
          <a:prstGeom prst="rect">
            <a:avLst/>
          </a:prstGeom>
        </p:spPr>
        <p:txBody>
          <a:bodyPr wrap="none">
            <a:spAutoFit/>
          </a:bodyPr>
          <a:lstStyle/>
          <a:p>
            <a:pPr lvl="0"/>
            <a:r>
              <a:rPr lang="fr-FR" sz="1400" b="1" dirty="0">
                <a:solidFill>
                  <a:prstClr val="black"/>
                </a:solidFill>
                <a:latin typeface="Marianne" panose="02000000000000000000" pitchFamily="2" charset="0"/>
              </a:rPr>
              <a:t>Module 2  - 6h présentiel</a:t>
            </a:r>
            <a:endParaRPr lang="fr-FR" sz="1400" dirty="0">
              <a:solidFill>
                <a:prstClr val="black"/>
              </a:solidFill>
            </a:endParaRPr>
          </a:p>
        </p:txBody>
      </p:sp>
      <p:sp>
        <p:nvSpPr>
          <p:cNvPr id="52" name="Rectangle 51">
            <a:extLst>
              <a:ext uri="{FF2B5EF4-FFF2-40B4-BE49-F238E27FC236}">
                <a16:creationId xmlns:a16="http://schemas.microsoft.com/office/drawing/2014/main" id="{DE88836D-510C-482F-8E83-A25BF1244632}"/>
              </a:ext>
            </a:extLst>
          </p:cNvPr>
          <p:cNvSpPr/>
          <p:nvPr/>
        </p:nvSpPr>
        <p:spPr>
          <a:xfrm>
            <a:off x="2074755" y="7315268"/>
            <a:ext cx="2263248" cy="307777"/>
          </a:xfrm>
          <a:prstGeom prst="rect">
            <a:avLst/>
          </a:prstGeom>
        </p:spPr>
        <p:txBody>
          <a:bodyPr vert="horz" wrap="none">
            <a:spAutoFit/>
          </a:bodyPr>
          <a:lstStyle/>
          <a:p>
            <a:r>
              <a:rPr lang="fr-FR" sz="1400" b="1" dirty="0">
                <a:latin typeface="Marianne" panose="02000000000000000000" pitchFamily="2" charset="0"/>
              </a:rPr>
              <a:t>Module 3  - 2x 3 h distanciel</a:t>
            </a:r>
            <a:endParaRPr lang="fr-FR" sz="1400" dirty="0"/>
          </a:p>
        </p:txBody>
      </p:sp>
      <p:sp>
        <p:nvSpPr>
          <p:cNvPr id="53" name="Rectangle 52">
            <a:extLst>
              <a:ext uri="{FF2B5EF4-FFF2-40B4-BE49-F238E27FC236}">
                <a16:creationId xmlns:a16="http://schemas.microsoft.com/office/drawing/2014/main" id="{3A204098-AB7C-4C42-95A8-4D5122758D80}"/>
              </a:ext>
            </a:extLst>
          </p:cNvPr>
          <p:cNvSpPr/>
          <p:nvPr/>
        </p:nvSpPr>
        <p:spPr>
          <a:xfrm>
            <a:off x="2069591" y="7576585"/>
            <a:ext cx="4562041" cy="1446550"/>
          </a:xfrm>
          <a:prstGeom prst="rect">
            <a:avLst/>
          </a:prstGeom>
        </p:spPr>
        <p:txBody>
          <a:bodyPr wrap="square">
            <a:spAutoFit/>
          </a:bodyPr>
          <a:lstStyle/>
          <a:p>
            <a:pPr algn="just"/>
            <a:r>
              <a:rPr lang="fr-FR" sz="1100" u="sng" dirty="0">
                <a:latin typeface="Marianne" panose="02000000000000000000" pitchFamily="2" charset="0"/>
              </a:rPr>
              <a:t>Objectifs, contenu</a:t>
            </a:r>
            <a:r>
              <a:rPr lang="fr-FR" sz="1100" dirty="0">
                <a:latin typeface="Marianne" panose="02000000000000000000" pitchFamily="2" charset="0"/>
              </a:rPr>
              <a:t>: Découvrir tous les éléments constitutifs de notre identité numérique, les différents éléments à enseigner pour permettre aux élèves de se protéger en ligne, dans le cadre réglementaire. Apports juridiques par l'ARCOM.</a:t>
            </a:r>
          </a:p>
          <a:p>
            <a:pPr algn="just"/>
            <a:r>
              <a:rPr lang="fr-FR" sz="1100" dirty="0">
                <a:latin typeface="Marianne" panose="02000000000000000000" pitchFamily="2" charset="0"/>
              </a:rPr>
              <a:t>Créations de ressources pour la classe</a:t>
            </a:r>
          </a:p>
          <a:p>
            <a:br>
              <a:rPr lang="fr-FR" sz="1100" dirty="0">
                <a:latin typeface="Marianne" panose="02000000000000000000" pitchFamily="2" charset="0"/>
              </a:rPr>
            </a:br>
            <a:r>
              <a:rPr lang="fr-FR" sz="1100" u="sng" dirty="0">
                <a:latin typeface="Marianne" panose="02000000000000000000" pitchFamily="2" charset="0"/>
              </a:rPr>
              <a:t> </a:t>
            </a:r>
            <a:r>
              <a:rPr lang="fr-FR" sz="1100" dirty="0">
                <a:latin typeface="Marianne" panose="02000000000000000000" pitchFamily="2" charset="0"/>
              </a:rPr>
              <a:t>                                                                                                                                                               </a:t>
            </a:r>
          </a:p>
          <a:p>
            <a:endParaRPr lang="fr-FR" sz="1100" dirty="0">
              <a:latin typeface="Marianne" panose="02000000000000000000" pitchFamily="2" charset="0"/>
            </a:endParaRPr>
          </a:p>
        </p:txBody>
      </p:sp>
      <p:pic>
        <p:nvPicPr>
          <p:cNvPr id="34" name="Graphique 33" descr="Chronomètre">
            <a:extLst>
              <a:ext uri="{FF2B5EF4-FFF2-40B4-BE49-F238E27FC236}">
                <a16:creationId xmlns:a16="http://schemas.microsoft.com/office/drawing/2014/main" id="{00B08EF9-E7F5-4B77-9BF6-09C87B73B7F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flipV="1">
            <a:off x="677648" y="3077234"/>
            <a:ext cx="408874" cy="408874"/>
          </a:xfrm>
          <a:prstGeom prst="rect">
            <a:avLst/>
          </a:prstGeom>
        </p:spPr>
      </p:pic>
      <p:pic>
        <p:nvPicPr>
          <p:cNvPr id="43" name="Graphique 42" descr="Public cible">
            <a:extLst>
              <a:ext uri="{FF2B5EF4-FFF2-40B4-BE49-F238E27FC236}">
                <a16:creationId xmlns:a16="http://schemas.microsoft.com/office/drawing/2014/main" id="{8E514CE3-D0E7-4B25-856D-BDC85EBF71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7648" y="7337143"/>
            <a:ext cx="408875" cy="408875"/>
          </a:xfrm>
          <a:prstGeom prst="rect">
            <a:avLst/>
          </a:prstGeom>
        </p:spPr>
      </p:pic>
      <p:grpSp>
        <p:nvGrpSpPr>
          <p:cNvPr id="44" name="Groupe 43">
            <a:extLst>
              <a:ext uri="{FF2B5EF4-FFF2-40B4-BE49-F238E27FC236}">
                <a16:creationId xmlns:a16="http://schemas.microsoft.com/office/drawing/2014/main" id="{21C2E416-1C48-458A-B021-C8C0CCD513FA}"/>
              </a:ext>
            </a:extLst>
          </p:cNvPr>
          <p:cNvGrpSpPr/>
          <p:nvPr/>
        </p:nvGrpSpPr>
        <p:grpSpPr>
          <a:xfrm>
            <a:off x="245569" y="3633223"/>
            <a:ext cx="1558574" cy="4889775"/>
            <a:chOff x="316795" y="2521937"/>
            <a:chExt cx="1526153" cy="5017197"/>
          </a:xfrm>
        </p:grpSpPr>
        <p:sp>
          <p:nvSpPr>
            <p:cNvPr id="45" name="ZoneTexte 44">
              <a:extLst>
                <a:ext uri="{FF2B5EF4-FFF2-40B4-BE49-F238E27FC236}">
                  <a16:creationId xmlns:a16="http://schemas.microsoft.com/office/drawing/2014/main" id="{C9F0BED8-D64F-4F13-B012-AB7D9A7D0A30}"/>
                </a:ext>
              </a:extLst>
            </p:cNvPr>
            <p:cNvSpPr txBox="1"/>
            <p:nvPr/>
          </p:nvSpPr>
          <p:spPr>
            <a:xfrm>
              <a:off x="409155" y="2521937"/>
              <a:ext cx="1095472" cy="347376"/>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DE LA FORMATION</a:t>
              </a:r>
            </a:p>
          </p:txBody>
        </p:sp>
        <p:sp>
          <p:nvSpPr>
            <p:cNvPr id="47" name="ZoneTexte 46">
              <a:extLst>
                <a:ext uri="{FF2B5EF4-FFF2-40B4-BE49-F238E27FC236}">
                  <a16:creationId xmlns:a16="http://schemas.microsoft.com/office/drawing/2014/main" id="{033209AD-FE34-4782-AADA-721192C58255}"/>
                </a:ext>
              </a:extLst>
            </p:cNvPr>
            <p:cNvSpPr txBox="1"/>
            <p:nvPr/>
          </p:nvSpPr>
          <p:spPr>
            <a:xfrm>
              <a:off x="495028" y="6746646"/>
              <a:ext cx="972000" cy="221058"/>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PUBLIC CIBLÉ</a:t>
              </a:r>
            </a:p>
          </p:txBody>
        </p:sp>
        <p:sp>
          <p:nvSpPr>
            <p:cNvPr id="54" name="ZoneTexte 53">
              <a:extLst>
                <a:ext uri="{FF2B5EF4-FFF2-40B4-BE49-F238E27FC236}">
                  <a16:creationId xmlns:a16="http://schemas.microsoft.com/office/drawing/2014/main" id="{8C139ED8-2D7E-429F-AA8A-76AA72E26FF1}"/>
                </a:ext>
              </a:extLst>
            </p:cNvPr>
            <p:cNvSpPr txBox="1">
              <a:spLocks noChangeAspect="1"/>
            </p:cNvSpPr>
            <p:nvPr/>
          </p:nvSpPr>
          <p:spPr>
            <a:xfrm>
              <a:off x="316795" y="7018069"/>
              <a:ext cx="1526153" cy="521065"/>
            </a:xfrm>
            <a:prstGeom prst="rect">
              <a:avLst/>
            </a:prstGeom>
            <a:noFill/>
          </p:spPr>
          <p:txBody>
            <a:bodyPr wrap="square" rtlCol="0">
              <a:spAutoFit/>
            </a:bodyPr>
            <a:lstStyle/>
            <a:p>
              <a:pPr marL="171450" indent="-171450">
                <a:buFont typeface="Wingdings" panose="05000000000000000000" pitchFamily="2" charset="2"/>
                <a:buChar char="§"/>
              </a:pPr>
              <a:r>
                <a:rPr lang="fr-FR" sz="900" dirty="0">
                  <a:solidFill>
                    <a:schemeClr val="bg1">
                      <a:lumMod val="50000"/>
                    </a:schemeClr>
                  </a:solidFill>
                  <a:latin typeface="Marianne" panose="02000000000000000000" pitchFamily="50" charset="0"/>
                </a:rPr>
                <a:t>Enseignants collège et lycées toutes</a:t>
              </a:r>
            </a:p>
            <a:p>
              <a:r>
                <a:rPr lang="fr-FR" sz="900" dirty="0">
                  <a:solidFill>
                    <a:schemeClr val="bg1">
                      <a:lumMod val="50000"/>
                    </a:schemeClr>
                  </a:solidFill>
                  <a:latin typeface="Marianne" panose="02000000000000000000" pitchFamily="50" charset="0"/>
                </a:rPr>
                <a:t>      voies</a:t>
              </a:r>
            </a:p>
          </p:txBody>
        </p:sp>
      </p:grpSp>
      <p:pic>
        <p:nvPicPr>
          <p:cNvPr id="55" name="Graphique 54" descr="Liste de vérification">
            <a:extLst>
              <a:ext uri="{FF2B5EF4-FFF2-40B4-BE49-F238E27FC236}">
                <a16:creationId xmlns:a16="http://schemas.microsoft.com/office/drawing/2014/main" id="{E689AC20-EE5C-4967-90CC-AB2A2ADC173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3269" y="5649898"/>
            <a:ext cx="323253" cy="315574"/>
          </a:xfrm>
          <a:prstGeom prst="rect">
            <a:avLst/>
          </a:prstGeom>
        </p:spPr>
      </p:pic>
      <p:sp>
        <p:nvSpPr>
          <p:cNvPr id="56" name="ZoneTexte 55">
            <a:extLst>
              <a:ext uri="{FF2B5EF4-FFF2-40B4-BE49-F238E27FC236}">
                <a16:creationId xmlns:a16="http://schemas.microsoft.com/office/drawing/2014/main" id="{05846F6E-EBEF-4A4C-8E27-D4FC76AA0FE8}"/>
              </a:ext>
            </a:extLst>
          </p:cNvPr>
          <p:cNvSpPr txBox="1"/>
          <p:nvPr/>
        </p:nvSpPr>
        <p:spPr>
          <a:xfrm>
            <a:off x="339891" y="6065270"/>
            <a:ext cx="1118743" cy="338554"/>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INSCRIPTION</a:t>
            </a:r>
          </a:p>
        </p:txBody>
      </p:sp>
      <p:sp>
        <p:nvSpPr>
          <p:cNvPr id="57" name="Rectangle 56">
            <a:extLst>
              <a:ext uri="{FF2B5EF4-FFF2-40B4-BE49-F238E27FC236}">
                <a16:creationId xmlns:a16="http://schemas.microsoft.com/office/drawing/2014/main" id="{B0909962-A384-4E12-A660-E0704037D580}"/>
              </a:ext>
            </a:extLst>
          </p:cNvPr>
          <p:cNvSpPr/>
          <p:nvPr/>
        </p:nvSpPr>
        <p:spPr>
          <a:xfrm>
            <a:off x="295349" y="6489142"/>
            <a:ext cx="1259092" cy="507831"/>
          </a:xfrm>
          <a:prstGeom prst="rect">
            <a:avLst/>
          </a:prstGeom>
        </p:spPr>
        <p:txBody>
          <a:bodyPr wrap="square">
            <a:spAutoFit/>
          </a:bodyPr>
          <a:lstStyle/>
          <a:p>
            <a:pPr marL="172680" marR="14468" lvl="0" indent="-171450">
              <a:buFont typeface="Wingdings" panose="05000000000000000000" pitchFamily="2" charset="2"/>
              <a:buChar char="§"/>
              <a:tabLst>
                <a:tab pos="86811" algn="l"/>
              </a:tabLst>
            </a:pPr>
            <a:r>
              <a:rPr lang="fr-FR" sz="900" dirty="0">
                <a:solidFill>
                  <a:prstClr val="white">
                    <a:lumMod val="50000"/>
                  </a:prstClr>
                </a:solidFill>
                <a:latin typeface="Marianne" panose="02000000000000000000" pitchFamily="50" charset="0"/>
              </a:rPr>
              <a:t>Inscription individuelle</a:t>
            </a:r>
          </a:p>
          <a:p>
            <a:pPr marL="172680" marR="14468" lvl="0" indent="-171450">
              <a:buFont typeface="Wingdings" panose="05000000000000000000" pitchFamily="2" charset="2"/>
              <a:buChar char="§"/>
              <a:tabLst>
                <a:tab pos="86811" algn="l"/>
              </a:tabLst>
            </a:pPr>
            <a:r>
              <a:rPr lang="fr-FR" sz="900" dirty="0">
                <a:solidFill>
                  <a:prstClr val="white">
                    <a:lumMod val="50000"/>
                  </a:prstClr>
                </a:solidFill>
                <a:latin typeface="Marianne" panose="02000000000000000000" pitchFamily="50" charset="0"/>
              </a:rPr>
              <a:t> 25 places</a:t>
            </a:r>
          </a:p>
        </p:txBody>
      </p:sp>
      <p:sp>
        <p:nvSpPr>
          <p:cNvPr id="35" name="ZoneTexte 34">
            <a:extLst>
              <a:ext uri="{FF2B5EF4-FFF2-40B4-BE49-F238E27FC236}">
                <a16:creationId xmlns:a16="http://schemas.microsoft.com/office/drawing/2014/main" id="{8D612248-BC75-40C2-AF14-9DC3EC9932E6}"/>
              </a:ext>
            </a:extLst>
          </p:cNvPr>
          <p:cNvSpPr txBox="1">
            <a:spLocks noChangeAspect="1"/>
          </p:cNvSpPr>
          <p:nvPr/>
        </p:nvSpPr>
        <p:spPr>
          <a:xfrm>
            <a:off x="259025" y="4042707"/>
            <a:ext cx="1531663" cy="1585049"/>
          </a:xfrm>
          <a:prstGeom prst="rect">
            <a:avLst/>
          </a:prstGeom>
          <a:noFill/>
        </p:spPr>
        <p:txBody>
          <a:bodyPr wrap="square" rtlCol="0">
            <a:spAutoFit/>
          </a:bodyPr>
          <a:lstStyle/>
          <a:p>
            <a:pPr marL="1230" marR="14468" algn="ctr">
              <a:tabLst>
                <a:tab pos="86811" algn="l"/>
              </a:tabLst>
            </a:pPr>
            <a:r>
              <a:rPr lang="fr-FR" sz="1000" b="1" dirty="0">
                <a:latin typeface="Marianne" panose="02000000000000000000" pitchFamily="50" charset="0"/>
                <a:cs typeface="Roboto"/>
              </a:rPr>
              <a:t>Durée du Parcours  30H sur 2 années</a:t>
            </a:r>
            <a:br>
              <a:rPr lang="fr-FR" sz="1000" b="1" dirty="0">
                <a:latin typeface="Marianne" panose="02000000000000000000" pitchFamily="50" charset="0"/>
                <a:cs typeface="Roboto"/>
              </a:rPr>
            </a:br>
            <a:endParaRPr lang="fr-FR" sz="1000" b="1" dirty="0">
              <a:latin typeface="Marianne" panose="02000000000000000000" pitchFamily="50" charset="0"/>
              <a:cs typeface="Roboto"/>
            </a:endParaRPr>
          </a:p>
          <a:p>
            <a:pPr marL="1230" marR="14468">
              <a:tabLst>
                <a:tab pos="86811" algn="l"/>
              </a:tabLst>
            </a:pPr>
            <a:r>
              <a:rPr lang="fr-FR" sz="900" b="1" dirty="0">
                <a:latin typeface="Marianne" panose="02000000000000000000" pitchFamily="50" charset="0"/>
                <a:cs typeface="Roboto"/>
              </a:rPr>
              <a:t>Année 1 (24 – 25) = 15h</a:t>
            </a:r>
          </a:p>
          <a:p>
            <a:pPr marL="1230" marR="14468">
              <a:tabLst>
                <a:tab pos="86811" algn="l"/>
              </a:tabLst>
            </a:pPr>
            <a:r>
              <a:rPr lang="fr-FR" sz="900" b="1" dirty="0">
                <a:latin typeface="Marianne" panose="02000000000000000000" pitchFamily="50" charset="0"/>
                <a:cs typeface="Roboto"/>
              </a:rPr>
              <a:t>Année 2 (25- 26 )= 15h</a:t>
            </a:r>
          </a:p>
          <a:p>
            <a:pPr marL="1230" marR="14468">
              <a:tabLst>
                <a:tab pos="86811" algn="l"/>
              </a:tabLst>
            </a:pPr>
            <a:endParaRPr lang="fr-FR" sz="1000" b="1" dirty="0">
              <a:latin typeface="Marianne" panose="02000000000000000000" pitchFamily="50" charset="0"/>
              <a:cs typeface="Roboto"/>
            </a:endParaRP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cs typeface="Roboto"/>
              </a:rPr>
              <a:t>Présentiel     12 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Synchrone   15  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Asynchrone  3 H </a:t>
            </a:r>
          </a:p>
          <a:p>
            <a:pPr marL="1230" marR="14468">
              <a:tabLst>
                <a:tab pos="86811" algn="l"/>
              </a:tabLst>
            </a:pPr>
            <a:endParaRPr lang="fr-FR" sz="1000" b="1" dirty="0">
              <a:solidFill>
                <a:srgbClr val="92D050"/>
              </a:solidFill>
              <a:latin typeface="Marianne" panose="02000000000000000000" pitchFamily="50" charset="0"/>
              <a:cs typeface="Roboto"/>
            </a:endParaRPr>
          </a:p>
        </p:txBody>
      </p:sp>
    </p:spTree>
    <p:extLst>
      <p:ext uri="{BB962C8B-B14F-4D97-AF65-F5344CB8AC3E}">
        <p14:creationId xmlns:p14="http://schemas.microsoft.com/office/powerpoint/2010/main" val="162451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5046454-3F53-4F26-863D-D14F7F027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380" y="201696"/>
            <a:ext cx="9334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pic>
      <p:cxnSp>
        <p:nvCxnSpPr>
          <p:cNvPr id="1027" name="AutoShape 3">
            <a:extLst>
              <a:ext uri="{FF2B5EF4-FFF2-40B4-BE49-F238E27FC236}">
                <a16:creationId xmlns:a16="http://schemas.microsoft.com/office/drawing/2014/main" id="{EFEDBE3B-D1E7-47CE-B645-32B130C80364}"/>
              </a:ext>
            </a:extLst>
          </p:cNvPr>
          <p:cNvCxnSpPr>
            <a:cxnSpLocks noChangeShapeType="1"/>
          </p:cNvCxnSpPr>
          <p:nvPr/>
        </p:nvCxnSpPr>
        <p:spPr bwMode="auto">
          <a:xfrm>
            <a:off x="2171700" y="200144"/>
            <a:ext cx="6350" cy="682625"/>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D4D4D6"/>
                  </a:outerShdw>
                </a:effectLst>
              </a14:hiddenEffects>
            </a:ext>
          </a:extLst>
        </p:spPr>
      </p:cxnSp>
      <p:sp>
        <p:nvSpPr>
          <p:cNvPr id="4" name="Text Box 4">
            <a:extLst>
              <a:ext uri="{FF2B5EF4-FFF2-40B4-BE49-F238E27FC236}">
                <a16:creationId xmlns:a16="http://schemas.microsoft.com/office/drawing/2014/main" id="{C9E378FD-EFC9-40EB-903D-3806E2B2E03B}"/>
              </a:ext>
            </a:extLst>
          </p:cNvPr>
          <p:cNvSpPr txBox="1">
            <a:spLocks noChangeArrowheads="1"/>
          </p:cNvSpPr>
          <p:nvPr/>
        </p:nvSpPr>
        <p:spPr bwMode="auto">
          <a:xfrm>
            <a:off x="2178050" y="196048"/>
            <a:ext cx="3154363"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D4D4D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00000"/>
                </a:solidFill>
                <a:effectLst/>
                <a:latin typeface="Marianne" panose="02000000000000000000" pitchFamily="50" charset="0"/>
              </a:rPr>
              <a:t>EAFC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Marianne" panose="02000000000000000000" pitchFamily="50" charset="0"/>
              </a:rPr>
              <a:t>Ecole Académique de la Formation Continue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ZoneTexte 7">
            <a:extLst>
              <a:ext uri="{FF2B5EF4-FFF2-40B4-BE49-F238E27FC236}">
                <a16:creationId xmlns:a16="http://schemas.microsoft.com/office/drawing/2014/main" id="{11538F1A-43ED-4025-A25B-C273BF34A4DC}"/>
              </a:ext>
            </a:extLst>
          </p:cNvPr>
          <p:cNvSpPr txBox="1"/>
          <p:nvPr/>
        </p:nvSpPr>
        <p:spPr>
          <a:xfrm>
            <a:off x="5389563" y="83750"/>
            <a:ext cx="1468437"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fr-FR" b="1" dirty="0">
                <a:solidFill>
                  <a:srgbClr val="92D050"/>
                </a:solidFill>
                <a:latin typeface="Marianne" panose="02000000000000000000" pitchFamily="50" charset="0"/>
              </a:rPr>
              <a:t>PARCOURS BALISÉS </a:t>
            </a:r>
          </a:p>
          <a:p>
            <a:pPr algn="r"/>
            <a:r>
              <a:rPr lang="fr-FR" b="1">
                <a:solidFill>
                  <a:srgbClr val="92D050"/>
                </a:solidFill>
                <a:latin typeface="Marianne" panose="02000000000000000000" pitchFamily="50" charset="0"/>
              </a:rPr>
              <a:t>24–26</a:t>
            </a:r>
            <a:endParaRPr lang="fr-FR" b="1" dirty="0">
              <a:solidFill>
                <a:srgbClr val="92D050"/>
              </a:solidFill>
              <a:latin typeface="Marianne" panose="02000000000000000000" pitchFamily="50" charset="0"/>
            </a:endParaRPr>
          </a:p>
        </p:txBody>
      </p:sp>
      <p:sp>
        <p:nvSpPr>
          <p:cNvPr id="23" name="Rectangle : coins arrondis 22">
            <a:extLst>
              <a:ext uri="{FF2B5EF4-FFF2-40B4-BE49-F238E27FC236}">
                <a16:creationId xmlns:a16="http://schemas.microsoft.com/office/drawing/2014/main" id="{8AB91D58-369C-4472-9CC9-D9DDDBAC4164}"/>
              </a:ext>
            </a:extLst>
          </p:cNvPr>
          <p:cNvSpPr/>
          <p:nvPr/>
        </p:nvSpPr>
        <p:spPr>
          <a:xfrm>
            <a:off x="2050907" y="2650959"/>
            <a:ext cx="4807093" cy="6717791"/>
          </a:xfrm>
          <a:prstGeom prst="roundRect">
            <a:avLst/>
          </a:prstGeom>
          <a:solidFill>
            <a:srgbClr val="92D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a:extLst>
              <a:ext uri="{FF2B5EF4-FFF2-40B4-BE49-F238E27FC236}">
                <a16:creationId xmlns:a16="http://schemas.microsoft.com/office/drawing/2014/main" id="{FDDC2839-EDC1-4A5C-99D1-968441C1CBC2}"/>
              </a:ext>
            </a:extLst>
          </p:cNvPr>
          <p:cNvSpPr/>
          <p:nvPr/>
        </p:nvSpPr>
        <p:spPr>
          <a:xfrm>
            <a:off x="2270737" y="4753890"/>
            <a:ext cx="4031526" cy="1277273"/>
          </a:xfrm>
          <a:prstGeom prst="rect">
            <a:avLst/>
          </a:prstGeom>
        </p:spPr>
        <p:txBody>
          <a:bodyPr wrap="square">
            <a:spAutoFit/>
          </a:bodyPr>
          <a:lstStyle/>
          <a:p>
            <a:br>
              <a:rPr lang="fr-FR" sz="1100" dirty="0">
                <a:solidFill>
                  <a:schemeClr val="accent6">
                    <a:lumMod val="75000"/>
                  </a:schemeClr>
                </a:solidFill>
                <a:latin typeface="Marianne" panose="02000000000000000000" pitchFamily="2" charset="0"/>
              </a:rPr>
            </a:br>
            <a:r>
              <a:rPr lang="fr-FR" sz="1100" u="sng" dirty="0">
                <a:latin typeface="Marianne" panose="02000000000000000000" pitchFamily="2" charset="0"/>
              </a:rPr>
              <a:t>Objectifs, contenu:</a:t>
            </a:r>
          </a:p>
          <a:p>
            <a:pPr algn="just"/>
            <a:r>
              <a:rPr lang="fr-FR" sz="1100" dirty="0">
                <a:latin typeface="Marianne" panose="02000000000000000000" pitchFamily="2" charset="0"/>
              </a:rPr>
              <a:t>Approches journalistique et professionnelle des réseaux sociaux. Témoignages et études de cas. Lien avec la pratique professionnelle.</a:t>
            </a:r>
          </a:p>
          <a:p>
            <a:pPr algn="just"/>
            <a:br>
              <a:rPr lang="fr-FR" sz="1100" dirty="0">
                <a:latin typeface="Marianne" panose="02000000000000000000" pitchFamily="2" charset="0"/>
              </a:rPr>
            </a:br>
            <a:endParaRPr lang="fr-FR" sz="1100" dirty="0">
              <a:latin typeface="Marianne" panose="02000000000000000000" pitchFamily="2" charset="0"/>
            </a:endParaRPr>
          </a:p>
        </p:txBody>
      </p:sp>
      <p:sp>
        <p:nvSpPr>
          <p:cNvPr id="31" name="Rectangle 7">
            <a:extLst>
              <a:ext uri="{FF2B5EF4-FFF2-40B4-BE49-F238E27FC236}">
                <a16:creationId xmlns:a16="http://schemas.microsoft.com/office/drawing/2014/main" id="{87528FF8-9EB4-4F16-8412-C6619E693687}"/>
              </a:ext>
            </a:extLst>
          </p:cNvPr>
          <p:cNvSpPr>
            <a:spLocks noChangeArrowheads="1"/>
          </p:cNvSpPr>
          <p:nvPr/>
        </p:nvSpPr>
        <p:spPr bwMode="auto">
          <a:xfrm>
            <a:off x="6431311" y="9367022"/>
            <a:ext cx="382485" cy="38133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r>
              <a:rPr lang="fr-FR" sz="1200" dirty="0">
                <a:solidFill>
                  <a:srgbClr val="00AF50"/>
                </a:solidFill>
                <a:latin typeface="Marianne" panose="02000000000000000000" pitchFamily="2" charset="0"/>
              </a:rPr>
              <a:t>2/2</a:t>
            </a:r>
          </a:p>
        </p:txBody>
      </p:sp>
      <p:sp>
        <p:nvSpPr>
          <p:cNvPr id="33" name="Rectangle 32">
            <a:extLst>
              <a:ext uri="{FF2B5EF4-FFF2-40B4-BE49-F238E27FC236}">
                <a16:creationId xmlns:a16="http://schemas.microsoft.com/office/drawing/2014/main" id="{A5471C7F-A3DE-4462-92AC-626A52CE6E1A}"/>
              </a:ext>
            </a:extLst>
          </p:cNvPr>
          <p:cNvSpPr/>
          <p:nvPr/>
        </p:nvSpPr>
        <p:spPr>
          <a:xfrm>
            <a:off x="2334142" y="8482477"/>
            <a:ext cx="4031526" cy="646331"/>
          </a:xfrm>
          <a:prstGeom prst="rect">
            <a:avLst/>
          </a:prstGeom>
        </p:spPr>
        <p:txBody>
          <a:bodyPr wrap="square">
            <a:spAutoFit/>
          </a:bodyPr>
          <a:lstStyle/>
          <a:p>
            <a:pPr algn="ctr"/>
            <a:r>
              <a:rPr lang="fr-FR" sz="1400" b="1" dirty="0">
                <a:solidFill>
                  <a:srgbClr val="00AF50"/>
                </a:solidFill>
                <a:latin typeface="Marianne" panose="02000000000000000000" pitchFamily="2" charset="0"/>
              </a:rPr>
              <a:t>PILOTES &amp; CONTACT</a:t>
            </a:r>
          </a:p>
          <a:p>
            <a:pPr algn="ctr"/>
            <a:r>
              <a:rPr lang="fr-FR" sz="1100" dirty="0">
                <a:latin typeface="Marianne" panose="02000000000000000000" pitchFamily="2" charset="0"/>
              </a:rPr>
              <a:t>Séverine VERCELLI, IA IPR HISTOIRE - GÉOGRAPHIE</a:t>
            </a:r>
          </a:p>
          <a:p>
            <a:pPr algn="ctr"/>
            <a:r>
              <a:rPr lang="fr-FR" sz="1100" dirty="0">
                <a:latin typeface="Marianne" panose="02000000000000000000" pitchFamily="2" charset="0"/>
                <a:hlinkClick r:id="rId3"/>
              </a:rPr>
              <a:t>Chargée d’ingénierie de formation </a:t>
            </a:r>
            <a:r>
              <a:rPr lang="fr-FR" sz="1100" dirty="0">
                <a:latin typeface="Marianne" panose="02000000000000000000" pitchFamily="2" charset="0"/>
              </a:rPr>
              <a:t>: Nathalie </a:t>
            </a:r>
            <a:r>
              <a:rPr lang="fr-FR" sz="1100" dirty="0" err="1">
                <a:latin typeface="Marianne" panose="02000000000000000000" pitchFamily="2" charset="0"/>
              </a:rPr>
              <a:t>Teulé</a:t>
            </a:r>
            <a:endParaRPr lang="fr-FR" sz="1100" dirty="0">
              <a:latin typeface="Marianne" panose="02000000000000000000" pitchFamily="2" charset="0"/>
            </a:endParaRPr>
          </a:p>
        </p:txBody>
      </p:sp>
      <p:sp>
        <p:nvSpPr>
          <p:cNvPr id="35" name="Rectangle 34">
            <a:extLst>
              <a:ext uri="{FF2B5EF4-FFF2-40B4-BE49-F238E27FC236}">
                <a16:creationId xmlns:a16="http://schemas.microsoft.com/office/drawing/2014/main" id="{5B5A6EE6-90B0-4392-B45F-1286BA36A4ED}"/>
              </a:ext>
            </a:extLst>
          </p:cNvPr>
          <p:cNvSpPr/>
          <p:nvPr/>
        </p:nvSpPr>
        <p:spPr>
          <a:xfrm>
            <a:off x="2263349" y="3043116"/>
            <a:ext cx="4169010" cy="1708160"/>
          </a:xfrm>
          <a:prstGeom prst="rect">
            <a:avLst/>
          </a:prstGeom>
        </p:spPr>
        <p:txBody>
          <a:bodyPr wrap="square">
            <a:spAutoFit/>
          </a:bodyPr>
          <a:lstStyle/>
          <a:p>
            <a:pPr lvl="0"/>
            <a:r>
              <a:rPr lang="fr-FR" sz="1400" b="1" u="sng" dirty="0">
                <a:solidFill>
                  <a:srgbClr val="00AF50"/>
                </a:solidFill>
                <a:latin typeface="Marianne" panose="02000000000000000000" pitchFamily="2" charset="0"/>
              </a:rPr>
              <a:t>ANN</a:t>
            </a:r>
            <a:r>
              <a:rPr lang="fr-FR" altLang="fr-FR" sz="1400" b="1" u="sng" dirty="0">
                <a:solidFill>
                  <a:srgbClr val="00AF50"/>
                </a:solidFill>
                <a:latin typeface="Marianne" panose="02000000000000000000" pitchFamily="2" charset="0"/>
              </a:rPr>
              <a:t>É</a:t>
            </a:r>
            <a:r>
              <a:rPr lang="fr-FR" sz="1400" b="1" u="sng" dirty="0">
                <a:solidFill>
                  <a:srgbClr val="00AF50"/>
                </a:solidFill>
                <a:latin typeface="Marianne" panose="02000000000000000000" pitchFamily="2" charset="0"/>
              </a:rPr>
              <a:t>E 2 – 15 H</a:t>
            </a:r>
          </a:p>
          <a:p>
            <a:pPr lvl="0"/>
            <a:endParaRPr lang="fr-FR" sz="1400" b="1" dirty="0">
              <a:solidFill>
                <a:srgbClr val="00AF50"/>
              </a:solidFill>
              <a:latin typeface="Marianne" panose="02000000000000000000" pitchFamily="2" charset="0"/>
            </a:endParaRPr>
          </a:p>
          <a:p>
            <a:pPr lvl="0"/>
            <a:endParaRPr lang="fr-FR" sz="1100" u="sng" dirty="0">
              <a:solidFill>
                <a:prstClr val="black"/>
              </a:solidFill>
              <a:latin typeface="Marianne" panose="02000000000000000000" pitchFamily="2" charset="0"/>
            </a:endParaRPr>
          </a:p>
          <a:p>
            <a:pPr lvl="0"/>
            <a:endParaRPr lang="fr-FR" sz="1100" u="sng" dirty="0">
              <a:solidFill>
                <a:prstClr val="black"/>
              </a:solidFill>
              <a:latin typeface="Marianne" panose="02000000000000000000" pitchFamily="2" charset="0"/>
            </a:endParaRPr>
          </a:p>
          <a:p>
            <a:pPr lvl="0"/>
            <a:r>
              <a:rPr lang="fr-FR" sz="1100" u="sng" dirty="0">
                <a:solidFill>
                  <a:prstClr val="black"/>
                </a:solidFill>
                <a:latin typeface="Marianne" panose="02000000000000000000" pitchFamily="2" charset="0"/>
              </a:rPr>
              <a:t>Objectifs, contenu</a:t>
            </a:r>
            <a:r>
              <a:rPr lang="fr-FR" sz="1100" dirty="0">
                <a:solidFill>
                  <a:prstClr val="black"/>
                </a:solidFill>
                <a:latin typeface="Marianne" panose="02000000000000000000" pitchFamily="2" charset="0"/>
              </a:rPr>
              <a:t> : </a:t>
            </a:r>
          </a:p>
          <a:p>
            <a:pPr lvl="0" algn="just"/>
            <a:r>
              <a:rPr lang="fr-FR" sz="1100" dirty="0">
                <a:solidFill>
                  <a:prstClr val="black"/>
                </a:solidFill>
                <a:latin typeface="Marianne" panose="02000000000000000000" pitchFamily="2" charset="0"/>
              </a:rPr>
              <a:t>Usages pédagogiques en classe des réseaux sociaux : productions, études de cas, échanges de pratiques, démarche de projet.  </a:t>
            </a:r>
          </a:p>
          <a:p>
            <a:pPr lvl="0"/>
            <a:endParaRPr lang="fr-FR" sz="1100" dirty="0">
              <a:solidFill>
                <a:prstClr val="black"/>
              </a:solidFill>
              <a:latin typeface="Marianne" panose="02000000000000000000" pitchFamily="2" charset="0"/>
            </a:endParaRPr>
          </a:p>
        </p:txBody>
      </p:sp>
      <p:sp>
        <p:nvSpPr>
          <p:cNvPr id="49" name="Rectangle : coins arrondis 48">
            <a:extLst>
              <a:ext uri="{FF2B5EF4-FFF2-40B4-BE49-F238E27FC236}">
                <a16:creationId xmlns:a16="http://schemas.microsoft.com/office/drawing/2014/main" id="{C554CC27-5EB2-4E70-973E-1C9A79BA6D4D}"/>
              </a:ext>
            </a:extLst>
          </p:cNvPr>
          <p:cNvSpPr/>
          <p:nvPr/>
        </p:nvSpPr>
        <p:spPr>
          <a:xfrm>
            <a:off x="643997" y="1808900"/>
            <a:ext cx="6211976" cy="850262"/>
          </a:xfrm>
          <a:prstGeom prst="roundRect">
            <a:avLst/>
          </a:prstGeom>
          <a:solidFill>
            <a:srgbClr val="92D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bg1"/>
                </a:solidFill>
                <a:latin typeface="Marianne" panose="02000000000000000000" pitchFamily="2" charset="0"/>
              </a:rPr>
              <a:t>RÉSEAUX SOCIAUX </a:t>
            </a:r>
          </a:p>
        </p:txBody>
      </p:sp>
      <p:sp>
        <p:nvSpPr>
          <p:cNvPr id="50" name="Rectangle : coins arrondis 49">
            <a:extLst>
              <a:ext uri="{FF2B5EF4-FFF2-40B4-BE49-F238E27FC236}">
                <a16:creationId xmlns:a16="http://schemas.microsoft.com/office/drawing/2014/main" id="{7B4F8C48-42DE-4E48-879F-38A21EA46C7D}"/>
              </a:ext>
            </a:extLst>
          </p:cNvPr>
          <p:cNvSpPr/>
          <p:nvPr/>
        </p:nvSpPr>
        <p:spPr>
          <a:xfrm>
            <a:off x="643997" y="1089046"/>
            <a:ext cx="4855747" cy="715963"/>
          </a:xfrm>
          <a:prstGeom prst="roundRect">
            <a:avLst/>
          </a:prstGeom>
          <a:solidFill>
            <a:srgbClr val="00AF50"/>
          </a:solidFill>
          <a:ln w="38100">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fr-FR" b="1" dirty="0">
              <a:solidFill>
                <a:srgbClr val="6FABD2"/>
              </a:solidFill>
              <a:latin typeface="Marianne" panose="02000000000000000000" pitchFamily="2" charset="0"/>
            </a:endParaRPr>
          </a:p>
          <a:p>
            <a:pPr algn="ctr"/>
            <a:r>
              <a:rPr lang="fr-FR" altLang="fr-FR" sz="2800" b="1" dirty="0">
                <a:solidFill>
                  <a:schemeClr val="bg1"/>
                </a:solidFill>
                <a:latin typeface="Marianne" panose="02000000000000000000" pitchFamily="2" charset="0"/>
              </a:rPr>
              <a:t>EMI</a:t>
            </a:r>
            <a:r>
              <a:rPr lang="fr-FR" altLang="fr-FR" b="1" dirty="0">
                <a:solidFill>
                  <a:schemeClr val="bg1"/>
                </a:solidFill>
                <a:latin typeface="Marianne" panose="02000000000000000000" pitchFamily="2" charset="0"/>
              </a:rPr>
              <a:t> </a:t>
            </a:r>
            <a:endParaRPr lang="fr-FR" sz="2000" b="1" dirty="0">
              <a:solidFill>
                <a:schemeClr val="bg1"/>
              </a:solidFill>
            </a:endParaRPr>
          </a:p>
          <a:p>
            <a:pPr algn="ctr"/>
            <a:endParaRPr lang="fr-FR" altLang="fr-FR" sz="2000" b="1" dirty="0">
              <a:solidFill>
                <a:srgbClr val="6FABD2"/>
              </a:solidFill>
              <a:latin typeface="Marianne" panose="02000000000000000000" pitchFamily="2" charset="0"/>
            </a:endParaRPr>
          </a:p>
        </p:txBody>
      </p:sp>
      <p:pic>
        <p:nvPicPr>
          <p:cNvPr id="51" name="Image 50">
            <a:extLst>
              <a:ext uri="{FF2B5EF4-FFF2-40B4-BE49-F238E27FC236}">
                <a16:creationId xmlns:a16="http://schemas.microsoft.com/office/drawing/2014/main" id="{DCCC4EC3-5540-42B5-B3CE-E3CCF8280E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5034" y="1155389"/>
            <a:ext cx="751468" cy="751468"/>
          </a:xfrm>
          <a:prstGeom prst="rect">
            <a:avLst/>
          </a:prstGeom>
        </p:spPr>
      </p:pic>
      <p:sp>
        <p:nvSpPr>
          <p:cNvPr id="52" name="Rectangle 51">
            <a:extLst>
              <a:ext uri="{FF2B5EF4-FFF2-40B4-BE49-F238E27FC236}">
                <a16:creationId xmlns:a16="http://schemas.microsoft.com/office/drawing/2014/main" id="{4AE8D355-E342-4F75-863A-F9B103227598}"/>
              </a:ext>
            </a:extLst>
          </p:cNvPr>
          <p:cNvSpPr/>
          <p:nvPr/>
        </p:nvSpPr>
        <p:spPr>
          <a:xfrm>
            <a:off x="2266749" y="3526142"/>
            <a:ext cx="2323072" cy="307777"/>
          </a:xfrm>
          <a:prstGeom prst="rect">
            <a:avLst/>
          </a:prstGeom>
        </p:spPr>
        <p:txBody>
          <a:bodyPr vert="horz" wrap="none">
            <a:spAutoFit/>
          </a:bodyPr>
          <a:lstStyle/>
          <a:p>
            <a:r>
              <a:rPr lang="fr-FR" sz="1400" b="1" dirty="0">
                <a:latin typeface="Marianne" panose="02000000000000000000" pitchFamily="2" charset="0"/>
              </a:rPr>
              <a:t>Module 4 – 6h présentiel</a:t>
            </a:r>
            <a:endParaRPr lang="fr-FR" sz="1400" dirty="0"/>
          </a:p>
        </p:txBody>
      </p:sp>
      <p:sp>
        <p:nvSpPr>
          <p:cNvPr id="53" name="Rectangle 52">
            <a:extLst>
              <a:ext uri="{FF2B5EF4-FFF2-40B4-BE49-F238E27FC236}">
                <a16:creationId xmlns:a16="http://schemas.microsoft.com/office/drawing/2014/main" id="{2C5CC21D-5AF5-4230-99E9-2029FED467C0}"/>
              </a:ext>
            </a:extLst>
          </p:cNvPr>
          <p:cNvSpPr/>
          <p:nvPr/>
        </p:nvSpPr>
        <p:spPr>
          <a:xfrm>
            <a:off x="2293445" y="4714600"/>
            <a:ext cx="2340705" cy="307777"/>
          </a:xfrm>
          <a:prstGeom prst="rect">
            <a:avLst/>
          </a:prstGeom>
        </p:spPr>
        <p:txBody>
          <a:bodyPr vert="horz" wrap="none">
            <a:spAutoFit/>
          </a:bodyPr>
          <a:lstStyle/>
          <a:p>
            <a:r>
              <a:rPr lang="fr-FR" sz="1400" b="1" dirty="0">
                <a:latin typeface="Marianne" panose="02000000000000000000" pitchFamily="2" charset="0"/>
              </a:rPr>
              <a:t>Module 5 – 3h distanciel </a:t>
            </a:r>
            <a:endParaRPr lang="fr-FR" sz="1400" dirty="0"/>
          </a:p>
        </p:txBody>
      </p:sp>
      <p:sp>
        <p:nvSpPr>
          <p:cNvPr id="54" name="Rectangle 53">
            <a:extLst>
              <a:ext uri="{FF2B5EF4-FFF2-40B4-BE49-F238E27FC236}">
                <a16:creationId xmlns:a16="http://schemas.microsoft.com/office/drawing/2014/main" id="{FF01533E-BA20-456C-A9CE-3A719E7B50BE}"/>
              </a:ext>
            </a:extLst>
          </p:cNvPr>
          <p:cNvSpPr/>
          <p:nvPr/>
        </p:nvSpPr>
        <p:spPr>
          <a:xfrm>
            <a:off x="2334142" y="6068855"/>
            <a:ext cx="2505814" cy="307777"/>
          </a:xfrm>
          <a:prstGeom prst="rect">
            <a:avLst/>
          </a:prstGeom>
        </p:spPr>
        <p:txBody>
          <a:bodyPr vert="horz" wrap="none">
            <a:spAutoFit/>
          </a:bodyPr>
          <a:lstStyle/>
          <a:p>
            <a:r>
              <a:rPr lang="fr-FR" sz="1400" b="1" dirty="0">
                <a:latin typeface="Marianne" panose="02000000000000000000" pitchFamily="2" charset="0"/>
              </a:rPr>
              <a:t>Module 6 – 3h asynchrone </a:t>
            </a:r>
            <a:endParaRPr lang="fr-FR" sz="1400" dirty="0"/>
          </a:p>
        </p:txBody>
      </p:sp>
      <p:sp>
        <p:nvSpPr>
          <p:cNvPr id="55" name="Rectangle 54">
            <a:extLst>
              <a:ext uri="{FF2B5EF4-FFF2-40B4-BE49-F238E27FC236}">
                <a16:creationId xmlns:a16="http://schemas.microsoft.com/office/drawing/2014/main" id="{4B8D0B14-3971-45D1-9015-5A13E6E9A416}"/>
              </a:ext>
            </a:extLst>
          </p:cNvPr>
          <p:cNvSpPr/>
          <p:nvPr/>
        </p:nvSpPr>
        <p:spPr>
          <a:xfrm>
            <a:off x="2316740" y="7249758"/>
            <a:ext cx="2340705" cy="307777"/>
          </a:xfrm>
          <a:prstGeom prst="rect">
            <a:avLst/>
          </a:prstGeom>
        </p:spPr>
        <p:txBody>
          <a:bodyPr vert="horz" wrap="none">
            <a:spAutoFit/>
          </a:bodyPr>
          <a:lstStyle/>
          <a:p>
            <a:r>
              <a:rPr lang="fr-FR" sz="1400" b="1" dirty="0">
                <a:latin typeface="Marianne" panose="02000000000000000000" pitchFamily="2" charset="0"/>
              </a:rPr>
              <a:t>Module 7 – 3h distanciel </a:t>
            </a:r>
            <a:endParaRPr lang="fr-FR" sz="1400" dirty="0"/>
          </a:p>
        </p:txBody>
      </p:sp>
      <p:sp>
        <p:nvSpPr>
          <p:cNvPr id="56" name="Rectangle 55">
            <a:extLst>
              <a:ext uri="{FF2B5EF4-FFF2-40B4-BE49-F238E27FC236}">
                <a16:creationId xmlns:a16="http://schemas.microsoft.com/office/drawing/2014/main" id="{9575BB13-B642-4FAC-83BB-6B3B1495CFD3}"/>
              </a:ext>
            </a:extLst>
          </p:cNvPr>
          <p:cNvSpPr/>
          <p:nvPr/>
        </p:nvSpPr>
        <p:spPr>
          <a:xfrm>
            <a:off x="2348602" y="6252459"/>
            <a:ext cx="4031526" cy="938719"/>
          </a:xfrm>
          <a:prstGeom prst="rect">
            <a:avLst/>
          </a:prstGeom>
        </p:spPr>
        <p:txBody>
          <a:bodyPr wrap="square">
            <a:spAutoFit/>
          </a:bodyPr>
          <a:lstStyle/>
          <a:p>
            <a:endParaRPr lang="fr-FR" sz="1100" u="sng" dirty="0">
              <a:solidFill>
                <a:schemeClr val="accent6">
                  <a:lumMod val="75000"/>
                </a:schemeClr>
              </a:solidFill>
              <a:latin typeface="Marianne" panose="02000000000000000000" pitchFamily="2" charset="0"/>
            </a:endParaRPr>
          </a:p>
          <a:p>
            <a:pPr algn="just"/>
            <a:r>
              <a:rPr lang="fr-FR" sz="1100" u="sng" dirty="0">
                <a:latin typeface="Marianne" panose="02000000000000000000" pitchFamily="2" charset="0"/>
              </a:rPr>
              <a:t>Objectifs, contenu :</a:t>
            </a:r>
          </a:p>
          <a:p>
            <a:pPr algn="just"/>
            <a:r>
              <a:rPr lang="fr-FR" sz="1100" dirty="0">
                <a:latin typeface="Marianne" panose="02000000000000000000" pitchFamily="2" charset="0"/>
              </a:rPr>
              <a:t>Mutualisation et productions de ressources en lien avec les gestes professionnels et le travail avec les élèves.   </a:t>
            </a:r>
          </a:p>
          <a:p>
            <a:endParaRPr lang="fr-FR" sz="1100" dirty="0">
              <a:latin typeface="Marianne" panose="02000000000000000000" pitchFamily="2" charset="0"/>
            </a:endParaRPr>
          </a:p>
        </p:txBody>
      </p:sp>
      <p:sp>
        <p:nvSpPr>
          <p:cNvPr id="57" name="Rectangle 56">
            <a:extLst>
              <a:ext uri="{FF2B5EF4-FFF2-40B4-BE49-F238E27FC236}">
                <a16:creationId xmlns:a16="http://schemas.microsoft.com/office/drawing/2014/main" id="{AF3E68F0-7478-4963-B9F8-6EAE29873647}"/>
              </a:ext>
            </a:extLst>
          </p:cNvPr>
          <p:cNvSpPr/>
          <p:nvPr/>
        </p:nvSpPr>
        <p:spPr>
          <a:xfrm>
            <a:off x="2331157" y="7343750"/>
            <a:ext cx="4031526" cy="938719"/>
          </a:xfrm>
          <a:prstGeom prst="rect">
            <a:avLst/>
          </a:prstGeom>
        </p:spPr>
        <p:txBody>
          <a:bodyPr wrap="square">
            <a:spAutoFit/>
          </a:bodyPr>
          <a:lstStyle/>
          <a:p>
            <a:pPr algn="just"/>
            <a:br>
              <a:rPr lang="fr-FR" sz="1100" dirty="0">
                <a:solidFill>
                  <a:schemeClr val="accent6">
                    <a:lumMod val="75000"/>
                  </a:schemeClr>
                </a:solidFill>
                <a:latin typeface="Marianne" panose="02000000000000000000" pitchFamily="2" charset="0"/>
              </a:rPr>
            </a:br>
            <a:r>
              <a:rPr lang="fr-FR" sz="1100" u="sng" dirty="0">
                <a:latin typeface="Marianne" panose="02000000000000000000" pitchFamily="2" charset="0"/>
              </a:rPr>
              <a:t>Objectifs, contenu :</a:t>
            </a:r>
          </a:p>
          <a:p>
            <a:pPr algn="just"/>
            <a:r>
              <a:rPr lang="fr-FR" sz="1100" dirty="0">
                <a:latin typeface="Marianne" panose="02000000000000000000" pitchFamily="2" charset="0"/>
              </a:rPr>
              <a:t>Apports universitaires sur la question des adolescents et les réseaux sociaux. Ressources pour la classe.</a:t>
            </a:r>
          </a:p>
          <a:p>
            <a:endParaRPr lang="fr-FR" sz="1100" dirty="0">
              <a:latin typeface="Marianne" panose="02000000000000000000" pitchFamily="2" charset="0"/>
            </a:endParaRPr>
          </a:p>
        </p:txBody>
      </p:sp>
      <p:pic>
        <p:nvPicPr>
          <p:cNvPr id="34" name="Graphique 33" descr="Mille">
            <a:extLst>
              <a:ext uri="{FF2B5EF4-FFF2-40B4-BE49-F238E27FC236}">
                <a16:creationId xmlns:a16="http://schemas.microsoft.com/office/drawing/2014/main" id="{557C3B76-FC9C-4A7F-BEC3-785AE9BDA56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48729" y="2843122"/>
            <a:ext cx="486654" cy="486654"/>
          </a:xfrm>
          <a:prstGeom prst="rect">
            <a:avLst/>
          </a:prstGeom>
        </p:spPr>
      </p:pic>
      <p:pic>
        <p:nvPicPr>
          <p:cNvPr id="36" name="Graphique 35" descr="Chronomètre">
            <a:extLst>
              <a:ext uri="{FF2B5EF4-FFF2-40B4-BE49-F238E27FC236}">
                <a16:creationId xmlns:a16="http://schemas.microsoft.com/office/drawing/2014/main" id="{861FF7C5-C143-4FEC-8451-03D4865B7B5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677648" y="3077234"/>
            <a:ext cx="408874" cy="408874"/>
          </a:xfrm>
          <a:prstGeom prst="rect">
            <a:avLst/>
          </a:prstGeom>
        </p:spPr>
      </p:pic>
      <p:pic>
        <p:nvPicPr>
          <p:cNvPr id="40" name="Graphique 39" descr="Public cible">
            <a:extLst>
              <a:ext uri="{FF2B5EF4-FFF2-40B4-BE49-F238E27FC236}">
                <a16:creationId xmlns:a16="http://schemas.microsoft.com/office/drawing/2014/main" id="{9D2875F0-BF26-4459-AC81-251EE8636D1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7648" y="7337143"/>
            <a:ext cx="408875" cy="408875"/>
          </a:xfrm>
          <a:prstGeom prst="rect">
            <a:avLst/>
          </a:prstGeom>
        </p:spPr>
      </p:pic>
      <p:grpSp>
        <p:nvGrpSpPr>
          <p:cNvPr id="41" name="Groupe 40">
            <a:extLst>
              <a:ext uri="{FF2B5EF4-FFF2-40B4-BE49-F238E27FC236}">
                <a16:creationId xmlns:a16="http://schemas.microsoft.com/office/drawing/2014/main" id="{FEF3A041-7492-4BFB-8873-53F9F34B9871}"/>
              </a:ext>
            </a:extLst>
          </p:cNvPr>
          <p:cNvGrpSpPr/>
          <p:nvPr/>
        </p:nvGrpSpPr>
        <p:grpSpPr>
          <a:xfrm>
            <a:off x="245569" y="3633223"/>
            <a:ext cx="1558574" cy="4889775"/>
            <a:chOff x="316795" y="2521937"/>
            <a:chExt cx="1526153" cy="5017197"/>
          </a:xfrm>
        </p:grpSpPr>
        <p:sp>
          <p:nvSpPr>
            <p:cNvPr id="42" name="ZoneTexte 41">
              <a:extLst>
                <a:ext uri="{FF2B5EF4-FFF2-40B4-BE49-F238E27FC236}">
                  <a16:creationId xmlns:a16="http://schemas.microsoft.com/office/drawing/2014/main" id="{71D1E739-CAD1-4669-81F2-231AD4E22E1F}"/>
                </a:ext>
              </a:extLst>
            </p:cNvPr>
            <p:cNvSpPr txBox="1"/>
            <p:nvPr/>
          </p:nvSpPr>
          <p:spPr>
            <a:xfrm>
              <a:off x="409155" y="2521937"/>
              <a:ext cx="1095472" cy="347376"/>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DE LA FORMATION</a:t>
              </a:r>
            </a:p>
          </p:txBody>
        </p:sp>
        <p:sp>
          <p:nvSpPr>
            <p:cNvPr id="43" name="ZoneTexte 42">
              <a:extLst>
                <a:ext uri="{FF2B5EF4-FFF2-40B4-BE49-F238E27FC236}">
                  <a16:creationId xmlns:a16="http://schemas.microsoft.com/office/drawing/2014/main" id="{9BED9E74-33DC-4467-92E3-E40D4CABA934}"/>
                </a:ext>
              </a:extLst>
            </p:cNvPr>
            <p:cNvSpPr txBox="1"/>
            <p:nvPr/>
          </p:nvSpPr>
          <p:spPr>
            <a:xfrm>
              <a:off x="495028" y="6746646"/>
              <a:ext cx="972000" cy="221058"/>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PUBLIC CIBLÉ</a:t>
              </a:r>
            </a:p>
          </p:txBody>
        </p:sp>
        <p:sp>
          <p:nvSpPr>
            <p:cNvPr id="58" name="ZoneTexte 57">
              <a:extLst>
                <a:ext uri="{FF2B5EF4-FFF2-40B4-BE49-F238E27FC236}">
                  <a16:creationId xmlns:a16="http://schemas.microsoft.com/office/drawing/2014/main" id="{ABAC447F-4C8D-47E7-A290-1FD0582D37C8}"/>
                </a:ext>
              </a:extLst>
            </p:cNvPr>
            <p:cNvSpPr txBox="1">
              <a:spLocks noChangeAspect="1"/>
            </p:cNvSpPr>
            <p:nvPr/>
          </p:nvSpPr>
          <p:spPr>
            <a:xfrm>
              <a:off x="316795" y="7018069"/>
              <a:ext cx="1526153" cy="521065"/>
            </a:xfrm>
            <a:prstGeom prst="rect">
              <a:avLst/>
            </a:prstGeom>
            <a:noFill/>
          </p:spPr>
          <p:txBody>
            <a:bodyPr wrap="square" rtlCol="0">
              <a:spAutoFit/>
            </a:bodyPr>
            <a:lstStyle/>
            <a:p>
              <a:pPr marL="171450" indent="-171450">
                <a:buFont typeface="Wingdings" panose="05000000000000000000" pitchFamily="2" charset="2"/>
                <a:buChar char="§"/>
              </a:pPr>
              <a:r>
                <a:rPr lang="fr-FR" sz="900" dirty="0">
                  <a:solidFill>
                    <a:schemeClr val="bg1">
                      <a:lumMod val="50000"/>
                    </a:schemeClr>
                  </a:solidFill>
                  <a:latin typeface="Marianne" panose="02000000000000000000" pitchFamily="50" charset="0"/>
                </a:rPr>
                <a:t>Enseignants collège et lycées toutes</a:t>
              </a:r>
            </a:p>
            <a:p>
              <a:r>
                <a:rPr lang="fr-FR" sz="900" dirty="0">
                  <a:solidFill>
                    <a:schemeClr val="bg1">
                      <a:lumMod val="50000"/>
                    </a:schemeClr>
                  </a:solidFill>
                  <a:latin typeface="Marianne" panose="02000000000000000000" pitchFamily="50" charset="0"/>
                </a:rPr>
                <a:t>      voies</a:t>
              </a:r>
            </a:p>
          </p:txBody>
        </p:sp>
      </p:grpSp>
      <p:pic>
        <p:nvPicPr>
          <p:cNvPr id="59" name="Graphique 58" descr="Liste de vérification">
            <a:extLst>
              <a:ext uri="{FF2B5EF4-FFF2-40B4-BE49-F238E27FC236}">
                <a16:creationId xmlns:a16="http://schemas.microsoft.com/office/drawing/2014/main" id="{D37A0E95-968A-4441-A85B-18B8593BCC6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63269" y="5649898"/>
            <a:ext cx="323253" cy="315574"/>
          </a:xfrm>
          <a:prstGeom prst="rect">
            <a:avLst/>
          </a:prstGeom>
        </p:spPr>
      </p:pic>
      <p:sp>
        <p:nvSpPr>
          <p:cNvPr id="60" name="ZoneTexte 59">
            <a:extLst>
              <a:ext uri="{FF2B5EF4-FFF2-40B4-BE49-F238E27FC236}">
                <a16:creationId xmlns:a16="http://schemas.microsoft.com/office/drawing/2014/main" id="{60FB3C90-BE5B-444E-A8D3-27B715C2B695}"/>
              </a:ext>
            </a:extLst>
          </p:cNvPr>
          <p:cNvSpPr txBox="1"/>
          <p:nvPr/>
        </p:nvSpPr>
        <p:spPr>
          <a:xfrm>
            <a:off x="339891" y="6065270"/>
            <a:ext cx="1118743" cy="338554"/>
          </a:xfrm>
          <a:prstGeom prst="rect">
            <a:avLst/>
          </a:prstGeom>
          <a:noFill/>
        </p:spPr>
        <p:txBody>
          <a:bodyPr wrap="square" rtlCol="0">
            <a:spAutoFit/>
          </a:bodyPr>
          <a:lstStyle/>
          <a:p>
            <a:pPr algn="ctr"/>
            <a:r>
              <a:rPr lang="fr-FR" sz="800" b="1" dirty="0">
                <a:solidFill>
                  <a:srgbClr val="00AF50"/>
                </a:solidFill>
                <a:latin typeface="Marianne" panose="02000000000000000000" pitchFamily="50" charset="0"/>
              </a:rPr>
              <a:t>MODALITÉS INSCRIPTION</a:t>
            </a:r>
          </a:p>
        </p:txBody>
      </p:sp>
      <p:sp>
        <p:nvSpPr>
          <p:cNvPr id="61" name="Rectangle 60">
            <a:extLst>
              <a:ext uri="{FF2B5EF4-FFF2-40B4-BE49-F238E27FC236}">
                <a16:creationId xmlns:a16="http://schemas.microsoft.com/office/drawing/2014/main" id="{D7AC0E86-5E8D-4200-B410-C7BBA830A9E9}"/>
              </a:ext>
            </a:extLst>
          </p:cNvPr>
          <p:cNvSpPr/>
          <p:nvPr/>
        </p:nvSpPr>
        <p:spPr>
          <a:xfrm>
            <a:off x="295349" y="6489142"/>
            <a:ext cx="1259092" cy="507831"/>
          </a:xfrm>
          <a:prstGeom prst="rect">
            <a:avLst/>
          </a:prstGeom>
        </p:spPr>
        <p:txBody>
          <a:bodyPr wrap="square">
            <a:spAutoFit/>
          </a:bodyPr>
          <a:lstStyle/>
          <a:p>
            <a:pPr marL="172680" marR="14468" lvl="0" indent="-171450">
              <a:buFont typeface="Wingdings" panose="05000000000000000000" pitchFamily="2" charset="2"/>
              <a:buChar char="§"/>
              <a:tabLst>
                <a:tab pos="86811" algn="l"/>
              </a:tabLst>
            </a:pPr>
            <a:r>
              <a:rPr lang="fr-FR" sz="900" dirty="0">
                <a:solidFill>
                  <a:prstClr val="white">
                    <a:lumMod val="50000"/>
                  </a:prstClr>
                </a:solidFill>
                <a:latin typeface="Marianne" panose="02000000000000000000" pitchFamily="50" charset="0"/>
              </a:rPr>
              <a:t>Inscription individuelle</a:t>
            </a:r>
          </a:p>
          <a:p>
            <a:pPr marL="172680" marR="14468" lvl="0" indent="-171450">
              <a:buFont typeface="Wingdings" panose="05000000000000000000" pitchFamily="2" charset="2"/>
              <a:buChar char="§"/>
              <a:tabLst>
                <a:tab pos="86811" algn="l"/>
              </a:tabLst>
            </a:pPr>
            <a:r>
              <a:rPr lang="fr-FR" sz="900" dirty="0">
                <a:solidFill>
                  <a:prstClr val="white">
                    <a:lumMod val="50000"/>
                  </a:prstClr>
                </a:solidFill>
                <a:latin typeface="Marianne" panose="02000000000000000000" pitchFamily="50" charset="0"/>
              </a:rPr>
              <a:t> 25 places</a:t>
            </a:r>
          </a:p>
        </p:txBody>
      </p:sp>
      <p:sp>
        <p:nvSpPr>
          <p:cNvPr id="62" name="ZoneTexte 61">
            <a:extLst>
              <a:ext uri="{FF2B5EF4-FFF2-40B4-BE49-F238E27FC236}">
                <a16:creationId xmlns:a16="http://schemas.microsoft.com/office/drawing/2014/main" id="{AC0E9B4A-679A-4966-AC30-DB7A6BD59A55}"/>
              </a:ext>
            </a:extLst>
          </p:cNvPr>
          <p:cNvSpPr txBox="1">
            <a:spLocks noChangeAspect="1"/>
          </p:cNvSpPr>
          <p:nvPr/>
        </p:nvSpPr>
        <p:spPr>
          <a:xfrm>
            <a:off x="259025" y="4042707"/>
            <a:ext cx="1531663" cy="1585049"/>
          </a:xfrm>
          <a:prstGeom prst="rect">
            <a:avLst/>
          </a:prstGeom>
          <a:noFill/>
        </p:spPr>
        <p:txBody>
          <a:bodyPr wrap="square" rtlCol="0">
            <a:spAutoFit/>
          </a:bodyPr>
          <a:lstStyle/>
          <a:p>
            <a:pPr marL="1230" marR="14468">
              <a:tabLst>
                <a:tab pos="86811" algn="l"/>
              </a:tabLst>
            </a:pPr>
            <a:r>
              <a:rPr lang="fr-FR" sz="1000" b="1" dirty="0">
                <a:latin typeface="Marianne" panose="02000000000000000000" pitchFamily="50" charset="0"/>
                <a:cs typeface="Roboto"/>
              </a:rPr>
              <a:t>Durée du Parcours  30H sur 2 années</a:t>
            </a:r>
            <a:br>
              <a:rPr lang="fr-FR" sz="1000" b="1" dirty="0">
                <a:latin typeface="Marianne" panose="02000000000000000000" pitchFamily="50" charset="0"/>
                <a:cs typeface="Roboto"/>
              </a:rPr>
            </a:br>
            <a:endParaRPr lang="fr-FR" sz="1000" b="1" dirty="0">
              <a:latin typeface="Marianne" panose="02000000000000000000" pitchFamily="50" charset="0"/>
              <a:cs typeface="Roboto"/>
            </a:endParaRPr>
          </a:p>
          <a:p>
            <a:pPr marL="1230" marR="14468">
              <a:tabLst>
                <a:tab pos="86811" algn="l"/>
              </a:tabLst>
            </a:pPr>
            <a:r>
              <a:rPr lang="fr-FR" sz="900" b="1" dirty="0">
                <a:latin typeface="Marianne" panose="02000000000000000000" pitchFamily="50" charset="0"/>
                <a:cs typeface="Roboto"/>
              </a:rPr>
              <a:t>Année 1 (24 – 25) = 15h</a:t>
            </a:r>
          </a:p>
          <a:p>
            <a:pPr marL="1230" marR="14468">
              <a:tabLst>
                <a:tab pos="86811" algn="l"/>
              </a:tabLst>
            </a:pPr>
            <a:r>
              <a:rPr lang="fr-FR" sz="900" b="1" dirty="0">
                <a:latin typeface="Marianne" panose="02000000000000000000" pitchFamily="50" charset="0"/>
                <a:cs typeface="Roboto"/>
              </a:rPr>
              <a:t>Année 2 (25- 26 )= 15h</a:t>
            </a:r>
          </a:p>
          <a:p>
            <a:pPr marL="1230" marR="14468">
              <a:tabLst>
                <a:tab pos="86811" algn="l"/>
              </a:tabLst>
            </a:pPr>
            <a:endParaRPr lang="fr-FR" sz="1000" b="1" dirty="0">
              <a:latin typeface="Marianne" panose="02000000000000000000" pitchFamily="50" charset="0"/>
              <a:cs typeface="Roboto"/>
            </a:endParaRP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cs typeface="Roboto"/>
              </a:rPr>
              <a:t>Présentiel     12 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Synchrone   15  H</a:t>
            </a:r>
          </a:p>
          <a:p>
            <a:pPr marL="172680" marR="14468" indent="-171450">
              <a:buFont typeface="Wingdings" panose="05000000000000000000" pitchFamily="2" charset="2"/>
              <a:buChar char="§"/>
              <a:tabLst>
                <a:tab pos="86811" algn="l"/>
              </a:tabLst>
            </a:pPr>
            <a:r>
              <a:rPr lang="fr-FR" sz="900" dirty="0">
                <a:solidFill>
                  <a:schemeClr val="bg1">
                    <a:lumMod val="50000"/>
                  </a:schemeClr>
                </a:solidFill>
                <a:latin typeface="Marianne" panose="02000000000000000000" pitchFamily="50" charset="0"/>
              </a:rPr>
              <a:t>Asynchrone  3 H </a:t>
            </a:r>
          </a:p>
          <a:p>
            <a:pPr marL="1230" marR="14468">
              <a:tabLst>
                <a:tab pos="86811" algn="l"/>
              </a:tabLst>
            </a:pPr>
            <a:endParaRPr lang="fr-FR" sz="1000" b="1" dirty="0">
              <a:solidFill>
                <a:srgbClr val="92D050"/>
              </a:solidFill>
              <a:latin typeface="Marianne" panose="02000000000000000000" pitchFamily="50" charset="0"/>
              <a:cs typeface="Roboto"/>
            </a:endParaRPr>
          </a:p>
        </p:txBody>
      </p:sp>
    </p:spTree>
    <p:extLst>
      <p:ext uri="{BB962C8B-B14F-4D97-AF65-F5344CB8AC3E}">
        <p14:creationId xmlns:p14="http://schemas.microsoft.com/office/powerpoint/2010/main" val="299762119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1180</TotalTime>
  <Words>477</Words>
  <Application>Microsoft Office PowerPoint</Application>
  <PresentationFormat>Format A4 (210 x 297 mm)</PresentationFormat>
  <Paragraphs>82</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Marianne</vt:lpstr>
      <vt:lpstr>Roboto</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Castagne Patrice</dc:creator>
  <cp:lastModifiedBy>Claire-Marie TOTH-MAITRE</cp:lastModifiedBy>
  <cp:revision>98</cp:revision>
  <cp:lastPrinted>2022-05-11T13:38:11Z</cp:lastPrinted>
  <dcterms:created xsi:type="dcterms:W3CDTF">2022-03-29T15:26:20Z</dcterms:created>
  <dcterms:modified xsi:type="dcterms:W3CDTF">2024-06-04T13:50:08Z</dcterms:modified>
</cp:coreProperties>
</file>