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F50"/>
    <a:srgbClr val="92D050"/>
    <a:srgbClr val="6FABD2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50" autoAdjust="0"/>
    <p:restoredTop sz="94660"/>
  </p:normalViewPr>
  <p:slideViewPr>
    <p:cSldViewPr snapToGrid="0">
      <p:cViewPr>
        <p:scale>
          <a:sx n="215" d="100"/>
          <a:sy n="215" d="100"/>
        </p:scale>
        <p:origin x="1008" y="-6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8174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776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98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9409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4404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499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8383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463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6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475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712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DC525-5C31-492A-93DE-B22ECC2CE013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375C-11B9-4854-8AD8-4F4F88CF47D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460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sv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hyperlink" Target="mailto:Natahlie.Teule@ac-grenoble.fr" TargetMode="External"/><Relationship Id="rId7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2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5A3304C-5867-429C-89E1-784EA0EFD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311" y="9367022"/>
            <a:ext cx="382485" cy="381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fr-FR" sz="1100" dirty="0">
                <a:solidFill>
                  <a:srgbClr val="00AF50"/>
                </a:solidFill>
                <a:latin typeface="Marianne" panose="02000000000000000000" pitchFamily="2" charset="0"/>
              </a:rPr>
              <a:t>1/2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5046454-3F53-4F26-863D-D14F7F027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200144"/>
            <a:ext cx="9334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pic>
      <p:cxnSp>
        <p:nvCxnSpPr>
          <p:cNvPr id="1027" name="AutoShape 3">
            <a:extLst>
              <a:ext uri="{FF2B5EF4-FFF2-40B4-BE49-F238E27FC236}">
                <a16:creationId xmlns:a16="http://schemas.microsoft.com/office/drawing/2014/main" id="{EFEDBE3B-D1E7-47CE-B645-32B130C803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1700" y="200144"/>
            <a:ext cx="6350" cy="682625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cxnSp>
      <p:sp>
        <p:nvSpPr>
          <p:cNvPr id="4" name="Text Box 4">
            <a:extLst>
              <a:ext uri="{FF2B5EF4-FFF2-40B4-BE49-F238E27FC236}">
                <a16:creationId xmlns:a16="http://schemas.microsoft.com/office/drawing/2014/main" id="{C9E378FD-EFC9-40EB-903D-3806E2B2E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196048"/>
            <a:ext cx="3154363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EAFC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Ecole Académique de la Formation Continue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1538F1A-43ED-4025-A25B-C273BF34A4DC}"/>
              </a:ext>
            </a:extLst>
          </p:cNvPr>
          <p:cNvSpPr txBox="1"/>
          <p:nvPr/>
        </p:nvSpPr>
        <p:spPr>
          <a:xfrm>
            <a:off x="5313609" y="76080"/>
            <a:ext cx="1500187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PARCOURS BALISÉS </a:t>
            </a:r>
          </a:p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26–28</a:t>
            </a:r>
          </a:p>
        </p:txBody>
      </p:sp>
      <p:sp>
        <p:nvSpPr>
          <p:cNvPr id="29" name="Rectangle : coins arrondis 28">
            <a:extLst>
              <a:ext uri="{FF2B5EF4-FFF2-40B4-BE49-F238E27FC236}">
                <a16:creationId xmlns:a16="http://schemas.microsoft.com/office/drawing/2014/main" id="{E307A508-B98A-48E3-BE31-706805A69585}"/>
              </a:ext>
            </a:extLst>
          </p:cNvPr>
          <p:cNvSpPr/>
          <p:nvPr/>
        </p:nvSpPr>
        <p:spPr>
          <a:xfrm>
            <a:off x="643997" y="1808900"/>
            <a:ext cx="6211976" cy="850262"/>
          </a:xfrm>
          <a:prstGeom prst="round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Marianne" panose="02000000000000000000" pitchFamily="2" charset="0"/>
              </a:rPr>
              <a:t>RÉSEAUX SOCIAUX NUMÉRIQUES </a:t>
            </a:r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779DE62F-5671-40F0-9E76-F4B0A7653B84}"/>
              </a:ext>
            </a:extLst>
          </p:cNvPr>
          <p:cNvSpPr/>
          <p:nvPr/>
        </p:nvSpPr>
        <p:spPr>
          <a:xfrm>
            <a:off x="643997" y="1089046"/>
            <a:ext cx="4855747" cy="715963"/>
          </a:xfrm>
          <a:prstGeom prst="roundRect">
            <a:avLst/>
          </a:prstGeom>
          <a:solidFill>
            <a:srgbClr val="00AF50"/>
          </a:solidFill>
          <a:ln w="38100">
            <a:solidFill>
              <a:srgbClr val="00A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altLang="fr-FR" b="1" dirty="0">
              <a:solidFill>
                <a:srgbClr val="6FABD2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altLang="fr-FR" sz="2800" b="1" dirty="0">
                <a:solidFill>
                  <a:schemeClr val="bg1"/>
                </a:solidFill>
                <a:latin typeface="Marianne" panose="02000000000000000000" pitchFamily="2" charset="0"/>
              </a:rPr>
              <a:t>EMI</a:t>
            </a:r>
            <a:r>
              <a:rPr lang="fr-FR" altLang="fr-FR" b="1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endParaRPr lang="fr-FR" sz="2000" b="1" dirty="0">
              <a:solidFill>
                <a:schemeClr val="bg1"/>
              </a:solidFill>
            </a:endParaRPr>
          </a:p>
          <a:p>
            <a:pPr algn="ctr"/>
            <a:endParaRPr lang="fr-FR" altLang="fr-FR" sz="2000" b="1" dirty="0">
              <a:solidFill>
                <a:srgbClr val="6FABD2"/>
              </a:solidFill>
              <a:latin typeface="Marianne" panose="02000000000000000000" pitchFamily="2" charset="0"/>
            </a:endParaRP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31D8D366-A0A4-45C3-A56F-4CFB81CC2287}"/>
              </a:ext>
            </a:extLst>
          </p:cNvPr>
          <p:cNvSpPr/>
          <p:nvPr/>
        </p:nvSpPr>
        <p:spPr>
          <a:xfrm>
            <a:off x="1789195" y="2608444"/>
            <a:ext cx="5066778" cy="6871228"/>
          </a:xfrm>
          <a:prstGeom prst="round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984500C8-CF91-499A-95F3-389C30CC4A81}"/>
              </a:ext>
            </a:extLst>
          </p:cNvPr>
          <p:cNvSpPr txBox="1"/>
          <p:nvPr/>
        </p:nvSpPr>
        <p:spPr>
          <a:xfrm>
            <a:off x="2088234" y="4042707"/>
            <a:ext cx="45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400" b="1" dirty="0">
              <a:solidFill>
                <a:srgbClr val="6FABD2"/>
              </a:solidFill>
              <a:latin typeface="Marianne" panose="02000000000000000000" pitchFamily="2" charset="0"/>
            </a:endParaRPr>
          </a:p>
          <a:p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ANN</a:t>
            </a:r>
            <a:r>
              <a:rPr lang="fr-FR" alt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É</a:t>
            </a:r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E 1 –  15H</a:t>
            </a:r>
            <a:br>
              <a:rPr lang="fr-FR" sz="1400" b="1" dirty="0">
                <a:solidFill>
                  <a:srgbClr val="00AF50"/>
                </a:solidFill>
                <a:latin typeface="Marianne" panose="02000000000000000000" pitchFamily="2" charset="0"/>
              </a:rPr>
            </a:br>
            <a:endParaRPr lang="fr-FR" sz="1600" dirty="0">
              <a:latin typeface="Marianne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5B08E2A8-6E41-4A30-9B5E-E83B9600F557}"/>
              </a:ext>
            </a:extLst>
          </p:cNvPr>
          <p:cNvSpPr txBox="1"/>
          <p:nvPr/>
        </p:nvSpPr>
        <p:spPr>
          <a:xfrm>
            <a:off x="2367579" y="2838434"/>
            <a:ext cx="4312871" cy="316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58" b="1" dirty="0">
                <a:latin typeface="Marianne" panose="02000000000000000000" pitchFamily="50" charset="0"/>
                <a:ea typeface="Roboto" panose="02000000000000000000" pitchFamily="2" charset="0"/>
                <a:cs typeface="Roboto" panose="02000000000000000000" pitchFamily="2" charset="0"/>
              </a:rPr>
              <a:t>OBJECTIFS &amp; CONTENUS DE LA FORMATION</a:t>
            </a:r>
            <a:endParaRPr lang="fr-FR" sz="1458" dirty="0">
              <a:latin typeface="Marianne" panose="02000000000000000000" pitchFamily="50" charset="0"/>
            </a:endParaRPr>
          </a:p>
        </p:txBody>
      </p:sp>
      <p:pic>
        <p:nvPicPr>
          <p:cNvPr id="33" name="Graphique 32" descr="Mille">
            <a:extLst>
              <a:ext uri="{FF2B5EF4-FFF2-40B4-BE49-F238E27FC236}">
                <a16:creationId xmlns:a16="http://schemas.microsoft.com/office/drawing/2014/main" id="{46441A9C-3067-4670-80E7-C86EFF4B08D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48729" y="2843122"/>
            <a:ext cx="486654" cy="486654"/>
          </a:xfrm>
          <a:prstGeom prst="rect">
            <a:avLst/>
          </a:prstGeom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5E563128-726C-444D-8231-256518435DE0}"/>
              </a:ext>
            </a:extLst>
          </p:cNvPr>
          <p:cNvSpPr/>
          <p:nvPr/>
        </p:nvSpPr>
        <p:spPr>
          <a:xfrm>
            <a:off x="2178050" y="3300518"/>
            <a:ext cx="45478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sz="1000" i="1" dirty="0">
                <a:latin typeface="Marianne" panose="02000000000000000000" pitchFamily="2" charset="0"/>
              </a:rPr>
              <a:t>Ce parcours vise à aborder la question des réseaux sociaux numériques dans toutes ses dimensions : usages par les élèves, réglementation, économie, usages pédagogiques, approches professionnelles et universitaires, afin de mieux comprendre et appréhender les pratiques des élèves, pour déconstruire les idées reçues.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BEFC467-B88A-4D3F-88DB-436663053432}"/>
              </a:ext>
            </a:extLst>
          </p:cNvPr>
          <p:cNvSpPr/>
          <p:nvPr/>
        </p:nvSpPr>
        <p:spPr>
          <a:xfrm>
            <a:off x="2060512" y="4826987"/>
            <a:ext cx="456204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100" u="sng" dirty="0">
                <a:latin typeface="Marianne" panose="02000000000000000000" pitchFamily="2" charset="0"/>
              </a:rPr>
              <a:t>Objectifs, contenu : </a:t>
            </a:r>
            <a:r>
              <a:rPr lang="fr-FR" sz="1100" dirty="0">
                <a:latin typeface="Marianne" panose="02000000000000000000" pitchFamily="2" charset="0"/>
              </a:rPr>
              <a:t>Découverte des différents réseaux sociaux numériques appuyée sur les rapports récents, aborder les différents usages des  jeunes, 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Ressources pour la classe</a:t>
            </a:r>
          </a:p>
          <a:p>
            <a:pPr algn="just"/>
            <a:br>
              <a:rPr lang="fr-FR" sz="1100" dirty="0">
                <a:latin typeface="Marianne" panose="02000000000000000000" pitchFamily="2" charset="0"/>
              </a:rPr>
            </a:br>
            <a:endParaRPr lang="fr-FR" sz="1100" dirty="0">
              <a:latin typeface="Marianne" panose="02000000000000000000" pitchFamily="2" charset="0"/>
            </a:endParaRP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r>
              <a:rPr lang="fr-FR" sz="1100" dirty="0">
                <a:latin typeface="Marianne" panose="02000000000000000000" pitchFamily="2" charset="0"/>
              </a:rPr>
              <a:t>                                                                                                                                                                                            </a:t>
            </a:r>
          </a:p>
          <a:p>
            <a:endParaRPr lang="fr-FR" sz="1100" dirty="0">
              <a:latin typeface="Marianne" panose="02000000000000000000" pitchFamily="2" charset="0"/>
            </a:endParaRPr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2C3E36F1-5A8D-4017-AECA-3BC8DF7096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034" y="1155389"/>
            <a:ext cx="751468" cy="75146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ACE5E58-01B2-4C22-8D31-022400866286}"/>
              </a:ext>
            </a:extLst>
          </p:cNvPr>
          <p:cNvSpPr/>
          <p:nvPr/>
        </p:nvSpPr>
        <p:spPr>
          <a:xfrm>
            <a:off x="2069591" y="4596704"/>
            <a:ext cx="2324675" cy="307777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fr-FR" sz="1400" b="1" dirty="0">
                <a:latin typeface="Marianne" panose="02000000000000000000" pitchFamily="2" charset="0"/>
              </a:rPr>
              <a:t>Module 1  - 3 h distanciel</a:t>
            </a:r>
            <a:endParaRPr lang="fr-FR" sz="140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EAAD2BA-344A-4347-AD04-CB228275DC08}"/>
              </a:ext>
            </a:extLst>
          </p:cNvPr>
          <p:cNvSpPr/>
          <p:nvPr/>
        </p:nvSpPr>
        <p:spPr>
          <a:xfrm>
            <a:off x="2087157" y="6079990"/>
            <a:ext cx="45620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100" u="sng" dirty="0">
                <a:latin typeface="Marianne" panose="02000000000000000000" pitchFamily="2" charset="0"/>
              </a:rPr>
              <a:t>Objectifs, contenu: </a:t>
            </a:r>
            <a:r>
              <a:rPr lang="fr-FR" sz="1100" dirty="0">
                <a:latin typeface="Marianne" panose="02000000000000000000" pitchFamily="2" charset="0"/>
              </a:rPr>
              <a:t>Aborder le fonctionnement des réseaux sociaux :  économie de l'attention, modèles économiques sur lesquels ils reposent (collecte et monétisation des données), la question des algorithmes, des bulles de filtres, des chambres d’écho….</a:t>
            </a:r>
            <a:endParaRPr lang="fr-FR" sz="1400" dirty="0">
              <a:latin typeface="Marianne" panose="02000000000000000000" pitchFamily="2" charset="0"/>
            </a:endParaRPr>
          </a:p>
          <a:p>
            <a:br>
              <a:rPr lang="fr-FR" sz="1100" dirty="0">
                <a:latin typeface="Marianne" panose="02000000000000000000" pitchFamily="2" charset="0"/>
              </a:rPr>
            </a:br>
            <a:r>
              <a:rPr lang="fr-FR" sz="1100" u="sng" dirty="0">
                <a:latin typeface="Marianne" panose="02000000000000000000" pitchFamily="2" charset="0"/>
              </a:rPr>
              <a:t> </a:t>
            </a:r>
            <a:r>
              <a:rPr lang="fr-FR" sz="1100" dirty="0">
                <a:latin typeface="Marianne" panose="02000000000000000000" pitchFamily="2" charset="0"/>
              </a:rPr>
              <a:t>              </a:t>
            </a:r>
            <a:r>
              <a:rPr lang="fr-FR" sz="1400" b="1" dirty="0">
                <a:latin typeface="Marianne" panose="02000000000000000000" pitchFamily="2" charset="0"/>
              </a:rPr>
              <a:t>                                                                                                                                          </a:t>
            </a:r>
          </a:p>
          <a:p>
            <a:endParaRPr lang="fr-FR" sz="1100" dirty="0">
              <a:latin typeface="Marianne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3F6CC8-850A-4F32-BD91-E077A4AE6AC5}"/>
              </a:ext>
            </a:extLst>
          </p:cNvPr>
          <p:cNvSpPr/>
          <p:nvPr/>
        </p:nvSpPr>
        <p:spPr>
          <a:xfrm>
            <a:off x="2087157" y="5842945"/>
            <a:ext cx="23310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fr-FR" sz="1400" b="1" dirty="0">
                <a:solidFill>
                  <a:prstClr val="black"/>
                </a:solidFill>
                <a:latin typeface="Marianne" panose="02000000000000000000" pitchFamily="2" charset="0"/>
              </a:rPr>
              <a:t>Module 2  - 6h présentiel</a:t>
            </a:r>
            <a:endParaRPr lang="fr-FR" sz="1400" dirty="0">
              <a:solidFill>
                <a:prstClr val="black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DE88836D-510C-482F-8E83-A25BF1244632}"/>
              </a:ext>
            </a:extLst>
          </p:cNvPr>
          <p:cNvSpPr/>
          <p:nvPr/>
        </p:nvSpPr>
        <p:spPr>
          <a:xfrm>
            <a:off x="2074755" y="7315268"/>
            <a:ext cx="2263248" cy="307777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fr-FR" sz="1400" b="1" dirty="0">
                <a:latin typeface="Marianne" panose="02000000000000000000" pitchFamily="2" charset="0"/>
              </a:rPr>
              <a:t>Module 3  - 2x 3 h distanciel</a:t>
            </a:r>
            <a:endParaRPr lang="fr-FR" sz="14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A204098-AB7C-4C42-95A8-4D5122758D80}"/>
              </a:ext>
            </a:extLst>
          </p:cNvPr>
          <p:cNvSpPr/>
          <p:nvPr/>
        </p:nvSpPr>
        <p:spPr>
          <a:xfrm>
            <a:off x="2069591" y="7576585"/>
            <a:ext cx="4562041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1100" u="sng" dirty="0">
                <a:latin typeface="Marianne" panose="02000000000000000000" pitchFamily="2" charset="0"/>
              </a:rPr>
              <a:t>Objectifs, contenu</a:t>
            </a:r>
            <a:r>
              <a:rPr lang="fr-FR" sz="1100" dirty="0">
                <a:latin typeface="Marianne" panose="02000000000000000000" pitchFamily="2" charset="0"/>
              </a:rPr>
              <a:t>: Découvrir tous les éléments constitutifs de notre identité numérique, les différents éléments à enseigner pour permettre aux élèves de se protéger en ligne, dans le cadre réglementaire. 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Apports juridiques par l'ARCOM sur la liberté d’expression. 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La question du cyberharcèlement : mécanismes, législations. </a:t>
            </a: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br>
              <a:rPr lang="fr-FR" sz="1100" dirty="0">
                <a:latin typeface="Marianne" panose="02000000000000000000" pitchFamily="2" charset="0"/>
              </a:rPr>
            </a:br>
            <a:r>
              <a:rPr lang="fr-FR" sz="1100" u="sng" dirty="0">
                <a:latin typeface="Marianne" panose="02000000000000000000" pitchFamily="2" charset="0"/>
              </a:rPr>
              <a:t> </a:t>
            </a:r>
            <a:r>
              <a:rPr lang="fr-FR" sz="1100" dirty="0">
                <a:latin typeface="Marianne" panose="02000000000000000000" pitchFamily="2" charset="0"/>
              </a:rPr>
              <a:t>                                                                                                                                                               </a:t>
            </a:r>
          </a:p>
          <a:p>
            <a:endParaRPr lang="fr-FR" sz="1100" dirty="0">
              <a:latin typeface="Marianne" panose="02000000000000000000" pitchFamily="2" charset="0"/>
            </a:endParaRPr>
          </a:p>
        </p:txBody>
      </p:sp>
      <p:pic>
        <p:nvPicPr>
          <p:cNvPr id="34" name="Graphique 33" descr="Chronomètre">
            <a:extLst>
              <a:ext uri="{FF2B5EF4-FFF2-40B4-BE49-F238E27FC236}">
                <a16:creationId xmlns:a16="http://schemas.microsoft.com/office/drawing/2014/main" id="{00B08EF9-E7F5-4B77-9BF6-09C87B73B7F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V="1">
            <a:off x="677648" y="3077234"/>
            <a:ext cx="408874" cy="408874"/>
          </a:xfrm>
          <a:prstGeom prst="rect">
            <a:avLst/>
          </a:prstGeom>
        </p:spPr>
      </p:pic>
      <p:pic>
        <p:nvPicPr>
          <p:cNvPr id="43" name="Graphique 42" descr="Public cible">
            <a:extLst>
              <a:ext uri="{FF2B5EF4-FFF2-40B4-BE49-F238E27FC236}">
                <a16:creationId xmlns:a16="http://schemas.microsoft.com/office/drawing/2014/main" id="{8E514CE3-D0E7-4B25-856D-BDC85EBF712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7648" y="7337143"/>
            <a:ext cx="408875" cy="408875"/>
          </a:xfrm>
          <a:prstGeom prst="rect">
            <a:avLst/>
          </a:prstGeom>
        </p:spPr>
      </p:pic>
      <p:grpSp>
        <p:nvGrpSpPr>
          <p:cNvPr id="44" name="Groupe 43">
            <a:extLst>
              <a:ext uri="{FF2B5EF4-FFF2-40B4-BE49-F238E27FC236}">
                <a16:creationId xmlns:a16="http://schemas.microsoft.com/office/drawing/2014/main" id="{21C2E416-1C48-458A-B021-C8C0CCD513FA}"/>
              </a:ext>
            </a:extLst>
          </p:cNvPr>
          <p:cNvGrpSpPr/>
          <p:nvPr/>
        </p:nvGrpSpPr>
        <p:grpSpPr>
          <a:xfrm>
            <a:off x="245569" y="3633223"/>
            <a:ext cx="1558574" cy="5028274"/>
            <a:chOff x="316795" y="2521937"/>
            <a:chExt cx="1526153" cy="5159305"/>
          </a:xfrm>
        </p:grpSpPr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C9F0BED8-D64F-4F13-B012-AB7D9A7D0A30}"/>
                </a:ext>
              </a:extLst>
            </p:cNvPr>
            <p:cNvSpPr txBox="1"/>
            <p:nvPr/>
          </p:nvSpPr>
          <p:spPr>
            <a:xfrm>
              <a:off x="409155" y="2521937"/>
              <a:ext cx="1095472" cy="347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MODALITÉS DE LA FORMATION</a:t>
              </a:r>
            </a:p>
          </p:txBody>
        </p:sp>
        <p:sp>
          <p:nvSpPr>
            <p:cNvPr id="47" name="ZoneTexte 46">
              <a:extLst>
                <a:ext uri="{FF2B5EF4-FFF2-40B4-BE49-F238E27FC236}">
                  <a16:creationId xmlns:a16="http://schemas.microsoft.com/office/drawing/2014/main" id="{033209AD-FE34-4782-AADA-721192C58255}"/>
                </a:ext>
              </a:extLst>
            </p:cNvPr>
            <p:cNvSpPr txBox="1"/>
            <p:nvPr/>
          </p:nvSpPr>
          <p:spPr>
            <a:xfrm>
              <a:off x="495028" y="6746646"/>
              <a:ext cx="972000" cy="221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PUBLIC CIBLÉ</a:t>
              </a:r>
            </a:p>
          </p:txBody>
        </p:sp>
        <p:sp>
          <p:nvSpPr>
            <p:cNvPr id="54" name="ZoneTexte 53">
              <a:extLst>
                <a:ext uri="{FF2B5EF4-FFF2-40B4-BE49-F238E27FC236}">
                  <a16:creationId xmlns:a16="http://schemas.microsoft.com/office/drawing/2014/main" id="{8C139ED8-2D7E-429F-AA8A-76AA72E26FF1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16795" y="7018068"/>
              <a:ext cx="1526153" cy="663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fr-FR" sz="900" dirty="0">
                  <a:solidFill>
                    <a:schemeClr val="bg1">
                      <a:lumMod val="50000"/>
                    </a:schemeClr>
                  </a:solidFill>
                  <a:latin typeface="Marianne" panose="02000000000000000000" pitchFamily="50" charset="0"/>
                </a:rPr>
                <a:t>Equipe éducatives, toutes disciplines, collège et lycées toutes</a:t>
              </a:r>
            </a:p>
            <a:p>
              <a:r>
                <a:rPr lang="fr-FR" sz="900" dirty="0">
                  <a:solidFill>
                    <a:schemeClr val="bg1">
                      <a:lumMod val="50000"/>
                    </a:schemeClr>
                  </a:solidFill>
                  <a:latin typeface="Marianne" panose="02000000000000000000" pitchFamily="50" charset="0"/>
                </a:rPr>
                <a:t>      voies</a:t>
              </a:r>
            </a:p>
          </p:txBody>
        </p:sp>
      </p:grpSp>
      <p:pic>
        <p:nvPicPr>
          <p:cNvPr id="55" name="Graphique 54" descr="Liste de vérification">
            <a:extLst>
              <a:ext uri="{FF2B5EF4-FFF2-40B4-BE49-F238E27FC236}">
                <a16:creationId xmlns:a16="http://schemas.microsoft.com/office/drawing/2014/main" id="{E689AC20-EE5C-4967-90CC-AB2A2ADC173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63269" y="5649898"/>
            <a:ext cx="323253" cy="315574"/>
          </a:xfrm>
          <a:prstGeom prst="rect">
            <a:avLst/>
          </a:prstGeom>
        </p:spPr>
      </p:pic>
      <p:sp>
        <p:nvSpPr>
          <p:cNvPr id="56" name="ZoneTexte 55">
            <a:extLst>
              <a:ext uri="{FF2B5EF4-FFF2-40B4-BE49-F238E27FC236}">
                <a16:creationId xmlns:a16="http://schemas.microsoft.com/office/drawing/2014/main" id="{05846F6E-EBEF-4A4C-8E27-D4FC76AA0FE8}"/>
              </a:ext>
            </a:extLst>
          </p:cNvPr>
          <p:cNvSpPr txBox="1"/>
          <p:nvPr/>
        </p:nvSpPr>
        <p:spPr>
          <a:xfrm>
            <a:off x="339891" y="6065270"/>
            <a:ext cx="1118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solidFill>
                  <a:srgbClr val="00AF50"/>
                </a:solidFill>
                <a:latin typeface="Marianne" panose="02000000000000000000" pitchFamily="50" charset="0"/>
              </a:rPr>
              <a:t>MODALITÉS INSCRIPTION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0909962-A384-4E12-A660-E0704037D580}"/>
              </a:ext>
            </a:extLst>
          </p:cNvPr>
          <p:cNvSpPr/>
          <p:nvPr/>
        </p:nvSpPr>
        <p:spPr>
          <a:xfrm>
            <a:off x="307513" y="6420496"/>
            <a:ext cx="1259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Inscription individuelle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 30 places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Parcours à l’échelle bi départementale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D612248-BC75-40C2-AF14-9DC3EC9932E6}"/>
              </a:ext>
            </a:extLst>
          </p:cNvPr>
          <p:cNvSpPr txBox="1">
            <a:spLocks noChangeAspect="1"/>
          </p:cNvSpPr>
          <p:nvPr/>
        </p:nvSpPr>
        <p:spPr>
          <a:xfrm>
            <a:off x="259025" y="4042707"/>
            <a:ext cx="1531663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0" marR="14468" algn="ctr">
              <a:tabLst>
                <a:tab pos="86811" algn="l"/>
              </a:tabLst>
            </a:pPr>
            <a:r>
              <a:rPr lang="fr-FR" sz="1000" b="1" dirty="0">
                <a:latin typeface="Marianne" panose="02000000000000000000" pitchFamily="50" charset="0"/>
                <a:cs typeface="Roboto"/>
              </a:rPr>
              <a:t>Durée du Parcours  29 H sur 2 années</a:t>
            </a:r>
            <a:br>
              <a:rPr lang="fr-FR" sz="1000" b="1" dirty="0">
                <a:latin typeface="Marianne" panose="02000000000000000000" pitchFamily="50" charset="0"/>
                <a:cs typeface="Roboto"/>
              </a:rPr>
            </a:br>
            <a:endParaRPr lang="fr-FR" sz="1000" b="1" dirty="0">
              <a:latin typeface="Marianne" panose="02000000000000000000" pitchFamily="50" charset="0"/>
              <a:cs typeface="Roboto"/>
            </a:endParaRP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latin typeface="Marianne" panose="02000000000000000000" pitchFamily="50" charset="0"/>
                <a:cs typeface="Roboto"/>
              </a:rPr>
              <a:t>Année 1 (26 – 27) = 15h</a:t>
            </a: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latin typeface="Marianne" panose="02000000000000000000" pitchFamily="50" charset="0"/>
                <a:cs typeface="Roboto"/>
              </a:rPr>
              <a:t>Année 2 (28 - 29 )= 14h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latin typeface="Marianne" panose="02000000000000000000" pitchFamily="50" charset="0"/>
              <a:cs typeface="Roboto"/>
            </a:endParaRP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  <a:cs typeface="Roboto"/>
              </a:rPr>
              <a:t>Présentiel     12 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</a:rPr>
              <a:t>Synchrone   11  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</a:rPr>
              <a:t>Asynchrone  6 H 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rgbClr val="92D050"/>
              </a:solidFill>
              <a:latin typeface="Marianne" panose="02000000000000000000" pitchFamily="50" charset="0"/>
              <a:cs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624513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5046454-3F53-4F26-863D-D14F7F027B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80" y="201696"/>
            <a:ext cx="93345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pic>
      <p:cxnSp>
        <p:nvCxnSpPr>
          <p:cNvPr id="1027" name="AutoShape 3">
            <a:extLst>
              <a:ext uri="{FF2B5EF4-FFF2-40B4-BE49-F238E27FC236}">
                <a16:creationId xmlns:a16="http://schemas.microsoft.com/office/drawing/2014/main" id="{EFEDBE3B-D1E7-47CE-B645-32B130C803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171700" y="200144"/>
            <a:ext cx="6350" cy="682625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</p:cxnSp>
      <p:sp>
        <p:nvSpPr>
          <p:cNvPr id="4" name="Text Box 4">
            <a:extLst>
              <a:ext uri="{FF2B5EF4-FFF2-40B4-BE49-F238E27FC236}">
                <a16:creationId xmlns:a16="http://schemas.microsoft.com/office/drawing/2014/main" id="{C9E378FD-EFC9-40EB-903D-3806E2B2E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8050" y="196048"/>
            <a:ext cx="3154363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4D4D6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EAFC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Marianne" panose="02000000000000000000" pitchFamily="50" charset="0"/>
              </a:rPr>
              <a:t>Ecole Académique de la Formation Continue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1538F1A-43ED-4025-A25B-C273BF34A4DC}"/>
              </a:ext>
            </a:extLst>
          </p:cNvPr>
          <p:cNvSpPr txBox="1"/>
          <p:nvPr/>
        </p:nvSpPr>
        <p:spPr>
          <a:xfrm>
            <a:off x="5389563" y="83750"/>
            <a:ext cx="1468437" cy="923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PARCOURS BALISÉS </a:t>
            </a:r>
          </a:p>
          <a:p>
            <a:pPr algn="r"/>
            <a:r>
              <a:rPr lang="fr-FR" b="1" dirty="0">
                <a:solidFill>
                  <a:srgbClr val="92D050"/>
                </a:solidFill>
                <a:latin typeface="Marianne" panose="02000000000000000000" pitchFamily="50" charset="0"/>
              </a:rPr>
              <a:t>26–28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8AB91D58-369C-4472-9CC9-D9DDDBAC4164}"/>
              </a:ext>
            </a:extLst>
          </p:cNvPr>
          <p:cNvSpPr/>
          <p:nvPr/>
        </p:nvSpPr>
        <p:spPr>
          <a:xfrm>
            <a:off x="1948729" y="2838660"/>
            <a:ext cx="4807093" cy="6717791"/>
          </a:xfrm>
          <a:prstGeom prst="roundRect">
            <a:avLst/>
          </a:prstGeom>
          <a:solidFill>
            <a:srgbClr val="92D05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DDC2839-EDC1-4A5C-99D1-968441C1CBC2}"/>
              </a:ext>
            </a:extLst>
          </p:cNvPr>
          <p:cNvSpPr/>
          <p:nvPr/>
        </p:nvSpPr>
        <p:spPr>
          <a:xfrm>
            <a:off x="2294237" y="6403824"/>
            <a:ext cx="4031526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fr-FR" sz="1100" dirty="0">
                <a:solidFill>
                  <a:schemeClr val="accent6">
                    <a:lumMod val="75000"/>
                  </a:schemeClr>
                </a:solidFill>
                <a:latin typeface="Marianne" panose="02000000000000000000" pitchFamily="2" charset="0"/>
              </a:rPr>
            </a:br>
            <a:r>
              <a:rPr lang="fr-FR" sz="1100" u="sng" dirty="0">
                <a:latin typeface="Marianne" panose="02000000000000000000" pitchFamily="2" charset="0"/>
              </a:rPr>
              <a:t>Objectifs, contenu: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Mutualisations et productions de ressources. 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Approches journalistique et professionnelle des réseaux sociaux numériques. </a:t>
            </a:r>
          </a:p>
          <a:p>
            <a:pPr algn="just"/>
            <a:r>
              <a:rPr lang="fr-FR" sz="1100" dirty="0">
                <a:latin typeface="Marianne" panose="02000000000000000000" pitchFamily="2" charset="0"/>
              </a:rPr>
              <a:t>Apports universitaires sur la question des adolescents et les réseaux sociaux numériques. Ressources pour la classe.</a:t>
            </a: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pPr algn="just"/>
            <a:endParaRPr lang="fr-FR" sz="1100" dirty="0">
              <a:latin typeface="Marianne" panose="02000000000000000000" pitchFamily="2" charset="0"/>
            </a:endParaRPr>
          </a:p>
          <a:p>
            <a:pPr algn="just"/>
            <a:br>
              <a:rPr lang="fr-FR" sz="1100" dirty="0">
                <a:latin typeface="Marianne" panose="02000000000000000000" pitchFamily="2" charset="0"/>
              </a:rPr>
            </a:br>
            <a:endParaRPr lang="fr-FR" sz="1100" dirty="0">
              <a:latin typeface="Marianne" panose="02000000000000000000" pitchFamily="2" charset="0"/>
            </a:endParaRPr>
          </a:p>
        </p:txBody>
      </p:sp>
      <p:sp>
        <p:nvSpPr>
          <p:cNvPr id="31" name="Rectangle 7">
            <a:extLst>
              <a:ext uri="{FF2B5EF4-FFF2-40B4-BE49-F238E27FC236}">
                <a16:creationId xmlns:a16="http://schemas.microsoft.com/office/drawing/2014/main" id="{87528FF8-9EB4-4F16-8412-C6619E6936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311" y="9367022"/>
            <a:ext cx="382485" cy="38133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r>
              <a:rPr lang="fr-FR" sz="1200" dirty="0">
                <a:solidFill>
                  <a:srgbClr val="00AF50"/>
                </a:solidFill>
                <a:latin typeface="Marianne" panose="02000000000000000000" pitchFamily="2" charset="0"/>
              </a:rPr>
              <a:t>2/2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471C7F-A3DE-4462-92AC-626A52CE6E1A}"/>
              </a:ext>
            </a:extLst>
          </p:cNvPr>
          <p:cNvSpPr/>
          <p:nvPr/>
        </p:nvSpPr>
        <p:spPr>
          <a:xfrm>
            <a:off x="2334142" y="8482477"/>
            <a:ext cx="40315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solidFill>
                  <a:srgbClr val="00AF50"/>
                </a:solidFill>
                <a:latin typeface="Marianne" panose="02000000000000000000" pitchFamily="2" charset="0"/>
              </a:rPr>
              <a:t>PILOTE &amp; CONTACT</a:t>
            </a:r>
          </a:p>
          <a:p>
            <a:pPr algn="ctr"/>
            <a:r>
              <a:rPr lang="fr-FR" sz="1100" dirty="0">
                <a:latin typeface="Marianne" panose="02000000000000000000" pitchFamily="2" charset="0"/>
              </a:rPr>
              <a:t>Séverine VERCELLI, CONSEILLÈRE TECHNIQUE EMI</a:t>
            </a:r>
          </a:p>
          <a:p>
            <a:pPr algn="ctr"/>
            <a:r>
              <a:rPr lang="fr-FR" sz="1100" dirty="0">
                <a:latin typeface="Marianne" panose="02000000000000000000" pitchFamily="2" charset="0"/>
                <a:hlinkClick r:id="rId3"/>
              </a:rPr>
              <a:t>Chargée d’ingénierie de formation </a:t>
            </a:r>
            <a:r>
              <a:rPr lang="fr-FR" sz="1100" dirty="0">
                <a:latin typeface="Marianne" panose="02000000000000000000" pitchFamily="2" charset="0"/>
              </a:rPr>
              <a:t>: Julien ORVELIN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B5A6EE6-90B0-4392-B45F-1286BA36A4ED}"/>
              </a:ext>
            </a:extLst>
          </p:cNvPr>
          <p:cNvSpPr/>
          <p:nvPr/>
        </p:nvSpPr>
        <p:spPr>
          <a:xfrm>
            <a:off x="2263349" y="3043116"/>
            <a:ext cx="416901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ANN</a:t>
            </a:r>
            <a:r>
              <a:rPr lang="fr-FR" alt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É</a:t>
            </a:r>
            <a:r>
              <a:rPr lang="fr-FR" sz="1400" b="1" u="sng" dirty="0">
                <a:solidFill>
                  <a:srgbClr val="00AF50"/>
                </a:solidFill>
                <a:latin typeface="Marianne" panose="02000000000000000000" pitchFamily="2" charset="0"/>
              </a:rPr>
              <a:t>E 2 – 14 H</a:t>
            </a:r>
          </a:p>
          <a:p>
            <a:pPr lvl="0"/>
            <a:endParaRPr lang="fr-FR" sz="1400" b="1" dirty="0">
              <a:solidFill>
                <a:srgbClr val="00AF50"/>
              </a:solidFill>
              <a:latin typeface="Marianne" panose="02000000000000000000" pitchFamily="2" charset="0"/>
            </a:endParaRPr>
          </a:p>
          <a:p>
            <a:pPr lvl="0"/>
            <a:endParaRPr lang="fr-FR" sz="1100" u="sng" dirty="0">
              <a:solidFill>
                <a:prstClr val="black"/>
              </a:solidFill>
              <a:latin typeface="Marianne" panose="02000000000000000000" pitchFamily="2" charset="0"/>
            </a:endParaRPr>
          </a:p>
          <a:p>
            <a:pPr lvl="0"/>
            <a:endParaRPr lang="fr-FR" sz="1100" u="sng" dirty="0">
              <a:solidFill>
                <a:prstClr val="black"/>
              </a:solidFill>
              <a:latin typeface="Marianne" panose="02000000000000000000" pitchFamily="2" charset="0"/>
            </a:endParaRPr>
          </a:p>
          <a:p>
            <a:pPr lvl="0"/>
            <a:r>
              <a:rPr lang="fr-FR" sz="1100" u="sng" dirty="0">
                <a:solidFill>
                  <a:prstClr val="black"/>
                </a:solidFill>
                <a:latin typeface="Marianne" panose="02000000000000000000" pitchFamily="2" charset="0"/>
              </a:rPr>
              <a:t>Objectifs, contenu</a:t>
            </a:r>
            <a:r>
              <a:rPr lang="fr-FR" sz="1100" dirty="0">
                <a:solidFill>
                  <a:prstClr val="black"/>
                </a:solidFill>
                <a:latin typeface="Marianne" panose="02000000000000000000" pitchFamily="2" charset="0"/>
              </a:rPr>
              <a:t> : </a:t>
            </a:r>
          </a:p>
          <a:p>
            <a:pPr lvl="0" algn="just"/>
            <a:r>
              <a:rPr lang="fr-FR" sz="1100" dirty="0">
                <a:solidFill>
                  <a:prstClr val="black"/>
                </a:solidFill>
                <a:latin typeface="Marianne" panose="02000000000000000000" pitchFamily="2" charset="0"/>
              </a:rPr>
              <a:t>Usages pédagogiques en classe des réseaux sociaux numériques : productions, études de cas, échanges de pratiques, démarche de projet. </a:t>
            </a:r>
          </a:p>
          <a:p>
            <a:pPr lvl="0"/>
            <a:endParaRPr lang="fr-FR" sz="1100" dirty="0">
              <a:solidFill>
                <a:prstClr val="black"/>
              </a:solidFill>
              <a:latin typeface="Marianne" panose="02000000000000000000" pitchFamily="2" charset="0"/>
            </a:endParaRP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C554CC27-5EB2-4E70-973E-1C9A79BA6D4D}"/>
              </a:ext>
            </a:extLst>
          </p:cNvPr>
          <p:cNvSpPr/>
          <p:nvPr/>
        </p:nvSpPr>
        <p:spPr>
          <a:xfrm>
            <a:off x="643997" y="1808900"/>
            <a:ext cx="6211976" cy="850262"/>
          </a:xfrm>
          <a:prstGeom prst="roundRect">
            <a:avLst/>
          </a:prstGeom>
          <a:solidFill>
            <a:srgbClr val="92D050"/>
          </a:solidFill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chemeClr val="bg1"/>
                </a:solidFill>
                <a:latin typeface="Marianne" panose="02000000000000000000" pitchFamily="2" charset="0"/>
              </a:rPr>
              <a:t>RÉSEAUX SOCIAUX </a:t>
            </a:r>
          </a:p>
        </p:txBody>
      </p:sp>
      <p:sp>
        <p:nvSpPr>
          <p:cNvPr id="50" name="Rectangle : coins arrondis 49">
            <a:extLst>
              <a:ext uri="{FF2B5EF4-FFF2-40B4-BE49-F238E27FC236}">
                <a16:creationId xmlns:a16="http://schemas.microsoft.com/office/drawing/2014/main" id="{7B4F8C48-42DE-4E48-879F-38A21EA46C7D}"/>
              </a:ext>
            </a:extLst>
          </p:cNvPr>
          <p:cNvSpPr/>
          <p:nvPr/>
        </p:nvSpPr>
        <p:spPr>
          <a:xfrm>
            <a:off x="643997" y="1089046"/>
            <a:ext cx="4855747" cy="715963"/>
          </a:xfrm>
          <a:prstGeom prst="roundRect">
            <a:avLst/>
          </a:prstGeom>
          <a:solidFill>
            <a:srgbClr val="00AF50"/>
          </a:solidFill>
          <a:ln w="38100">
            <a:solidFill>
              <a:srgbClr val="00AF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altLang="fr-FR" b="1" dirty="0">
              <a:solidFill>
                <a:srgbClr val="6FABD2"/>
              </a:solidFill>
              <a:latin typeface="Marianne" panose="02000000000000000000" pitchFamily="2" charset="0"/>
            </a:endParaRPr>
          </a:p>
          <a:p>
            <a:pPr algn="ctr"/>
            <a:r>
              <a:rPr lang="fr-FR" altLang="fr-FR" sz="2800" b="1" dirty="0">
                <a:solidFill>
                  <a:schemeClr val="bg1"/>
                </a:solidFill>
                <a:latin typeface="Marianne" panose="02000000000000000000" pitchFamily="2" charset="0"/>
              </a:rPr>
              <a:t>EMI</a:t>
            </a:r>
            <a:r>
              <a:rPr lang="fr-FR" altLang="fr-FR" b="1" dirty="0">
                <a:solidFill>
                  <a:schemeClr val="bg1"/>
                </a:solidFill>
                <a:latin typeface="Marianne" panose="02000000000000000000" pitchFamily="2" charset="0"/>
              </a:rPr>
              <a:t> </a:t>
            </a:r>
            <a:endParaRPr lang="fr-FR" sz="2000" b="1" dirty="0">
              <a:solidFill>
                <a:schemeClr val="bg1"/>
              </a:solidFill>
            </a:endParaRPr>
          </a:p>
          <a:p>
            <a:pPr algn="ctr"/>
            <a:endParaRPr lang="fr-FR" altLang="fr-FR" sz="2000" b="1" dirty="0">
              <a:solidFill>
                <a:srgbClr val="6FABD2"/>
              </a:solidFill>
              <a:latin typeface="Marianne" panose="02000000000000000000" pitchFamily="2" charset="0"/>
            </a:endParaRPr>
          </a:p>
        </p:txBody>
      </p:sp>
      <p:pic>
        <p:nvPicPr>
          <p:cNvPr id="51" name="Image 50">
            <a:extLst>
              <a:ext uri="{FF2B5EF4-FFF2-40B4-BE49-F238E27FC236}">
                <a16:creationId xmlns:a16="http://schemas.microsoft.com/office/drawing/2014/main" id="{DCCC4EC3-5540-42B5-B3CE-E3CCF8280E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5034" y="1155389"/>
            <a:ext cx="751468" cy="751468"/>
          </a:xfrm>
          <a:prstGeom prst="rect">
            <a:avLst/>
          </a:prstGeom>
        </p:spPr>
      </p:pic>
      <p:sp>
        <p:nvSpPr>
          <p:cNvPr id="52" name="Rectangle 51">
            <a:extLst>
              <a:ext uri="{FF2B5EF4-FFF2-40B4-BE49-F238E27FC236}">
                <a16:creationId xmlns:a16="http://schemas.microsoft.com/office/drawing/2014/main" id="{4AE8D355-E342-4F75-863A-F9B103227598}"/>
              </a:ext>
            </a:extLst>
          </p:cNvPr>
          <p:cNvSpPr/>
          <p:nvPr/>
        </p:nvSpPr>
        <p:spPr>
          <a:xfrm>
            <a:off x="2266749" y="3526142"/>
            <a:ext cx="2080570" cy="307777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fr-FR" sz="1400" b="1" dirty="0">
                <a:latin typeface="Marianne" panose="02000000000000000000" pitchFamily="2" charset="0"/>
              </a:rPr>
              <a:t>Module 4 – 6 h présentiel</a:t>
            </a:r>
            <a:endParaRPr lang="fr-FR" sz="14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C5CC21D-5AF5-4230-99E9-2029FED467C0}"/>
              </a:ext>
            </a:extLst>
          </p:cNvPr>
          <p:cNvSpPr/>
          <p:nvPr/>
        </p:nvSpPr>
        <p:spPr>
          <a:xfrm>
            <a:off x="2263349" y="6181365"/>
            <a:ext cx="2228431" cy="307777"/>
          </a:xfrm>
          <a:prstGeom prst="rect">
            <a:avLst/>
          </a:prstGeom>
        </p:spPr>
        <p:txBody>
          <a:bodyPr vert="horz" wrap="none">
            <a:spAutoFit/>
          </a:bodyPr>
          <a:lstStyle/>
          <a:p>
            <a:r>
              <a:rPr lang="fr-FR" sz="1400" b="1" dirty="0">
                <a:latin typeface="Marianne" panose="02000000000000000000" pitchFamily="2" charset="0"/>
              </a:rPr>
              <a:t>Module 6 – 6 h asynchrone </a:t>
            </a:r>
            <a:endParaRPr lang="fr-FR" sz="1400" dirty="0"/>
          </a:p>
        </p:txBody>
      </p:sp>
      <p:pic>
        <p:nvPicPr>
          <p:cNvPr id="34" name="Graphique 33" descr="Mille">
            <a:extLst>
              <a:ext uri="{FF2B5EF4-FFF2-40B4-BE49-F238E27FC236}">
                <a16:creationId xmlns:a16="http://schemas.microsoft.com/office/drawing/2014/main" id="{557C3B76-FC9C-4A7F-BEC3-785AE9BDA56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948729" y="2843122"/>
            <a:ext cx="486654" cy="486654"/>
          </a:xfrm>
          <a:prstGeom prst="rect">
            <a:avLst/>
          </a:prstGeom>
        </p:spPr>
      </p:pic>
      <p:pic>
        <p:nvPicPr>
          <p:cNvPr id="36" name="Graphique 35" descr="Chronomètre">
            <a:extLst>
              <a:ext uri="{FF2B5EF4-FFF2-40B4-BE49-F238E27FC236}">
                <a16:creationId xmlns:a16="http://schemas.microsoft.com/office/drawing/2014/main" id="{861FF7C5-C143-4FEC-8451-03D4865B7B5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V="1">
            <a:off x="677648" y="3077234"/>
            <a:ext cx="408874" cy="408874"/>
          </a:xfrm>
          <a:prstGeom prst="rect">
            <a:avLst/>
          </a:prstGeom>
        </p:spPr>
      </p:pic>
      <p:pic>
        <p:nvPicPr>
          <p:cNvPr id="40" name="Graphique 39" descr="Public cible">
            <a:extLst>
              <a:ext uri="{FF2B5EF4-FFF2-40B4-BE49-F238E27FC236}">
                <a16:creationId xmlns:a16="http://schemas.microsoft.com/office/drawing/2014/main" id="{9D2875F0-BF26-4459-AC81-251EE8636D1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77648" y="7337143"/>
            <a:ext cx="408875" cy="408875"/>
          </a:xfrm>
          <a:prstGeom prst="rect">
            <a:avLst/>
          </a:prstGeom>
        </p:spPr>
      </p:pic>
      <p:grpSp>
        <p:nvGrpSpPr>
          <p:cNvPr id="41" name="Groupe 40">
            <a:extLst>
              <a:ext uri="{FF2B5EF4-FFF2-40B4-BE49-F238E27FC236}">
                <a16:creationId xmlns:a16="http://schemas.microsoft.com/office/drawing/2014/main" id="{FEF3A041-7492-4BFB-8873-53F9F34B9871}"/>
              </a:ext>
            </a:extLst>
          </p:cNvPr>
          <p:cNvGrpSpPr/>
          <p:nvPr/>
        </p:nvGrpSpPr>
        <p:grpSpPr>
          <a:xfrm>
            <a:off x="245569" y="3633223"/>
            <a:ext cx="1558574" cy="5028275"/>
            <a:chOff x="316795" y="2521937"/>
            <a:chExt cx="1526153" cy="5159306"/>
          </a:xfrm>
        </p:grpSpPr>
        <p:sp>
          <p:nvSpPr>
            <p:cNvPr id="42" name="ZoneTexte 41">
              <a:extLst>
                <a:ext uri="{FF2B5EF4-FFF2-40B4-BE49-F238E27FC236}">
                  <a16:creationId xmlns:a16="http://schemas.microsoft.com/office/drawing/2014/main" id="{71D1E739-CAD1-4669-81F2-231AD4E22E1F}"/>
                </a:ext>
              </a:extLst>
            </p:cNvPr>
            <p:cNvSpPr txBox="1"/>
            <p:nvPr/>
          </p:nvSpPr>
          <p:spPr>
            <a:xfrm>
              <a:off x="409155" y="2521937"/>
              <a:ext cx="1095472" cy="3473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MODALITÉS DE LA FORMATION</a:t>
              </a:r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9BED9E74-33DC-4467-92E3-E40D4CABA934}"/>
                </a:ext>
              </a:extLst>
            </p:cNvPr>
            <p:cNvSpPr txBox="1"/>
            <p:nvPr/>
          </p:nvSpPr>
          <p:spPr>
            <a:xfrm>
              <a:off x="495028" y="6746646"/>
              <a:ext cx="972000" cy="221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b="1" dirty="0">
                  <a:solidFill>
                    <a:srgbClr val="00AF50"/>
                  </a:solidFill>
                  <a:latin typeface="Marianne" panose="02000000000000000000" pitchFamily="50" charset="0"/>
                </a:rPr>
                <a:t>PUBLIC CIBLÉ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ABAC447F-4C8D-47E7-A290-1FD0582D37C8}"/>
                </a:ext>
              </a:extLst>
            </p:cNvPr>
            <p:cNvSpPr txBox="1">
              <a:spLocks noChangeAspect="1"/>
            </p:cNvSpPr>
            <p:nvPr/>
          </p:nvSpPr>
          <p:spPr>
            <a:xfrm>
              <a:off x="316795" y="7018069"/>
              <a:ext cx="1526153" cy="6631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anose="05000000000000000000" pitchFamily="2" charset="2"/>
                <a:buChar char="§"/>
              </a:pPr>
              <a:r>
                <a:rPr lang="fr-FR" sz="900" dirty="0">
                  <a:solidFill>
                    <a:schemeClr val="bg1">
                      <a:lumMod val="50000"/>
                    </a:schemeClr>
                  </a:solidFill>
                  <a:latin typeface="Marianne" panose="02000000000000000000" pitchFamily="50" charset="0"/>
                </a:rPr>
                <a:t>Equipes éducatives, toutes disciplines, collège et lycées toutes</a:t>
              </a:r>
            </a:p>
            <a:p>
              <a:r>
                <a:rPr lang="fr-FR" sz="900" dirty="0">
                  <a:solidFill>
                    <a:schemeClr val="bg1">
                      <a:lumMod val="50000"/>
                    </a:schemeClr>
                  </a:solidFill>
                  <a:latin typeface="Marianne" panose="02000000000000000000" pitchFamily="50" charset="0"/>
                </a:rPr>
                <a:t>      voies</a:t>
              </a:r>
            </a:p>
          </p:txBody>
        </p:sp>
      </p:grpSp>
      <p:pic>
        <p:nvPicPr>
          <p:cNvPr id="59" name="Graphique 58" descr="Liste de vérification">
            <a:extLst>
              <a:ext uri="{FF2B5EF4-FFF2-40B4-BE49-F238E27FC236}">
                <a16:creationId xmlns:a16="http://schemas.microsoft.com/office/drawing/2014/main" id="{D37A0E95-968A-4441-A85B-18B8593BCC6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3269" y="5649898"/>
            <a:ext cx="323253" cy="315574"/>
          </a:xfrm>
          <a:prstGeom prst="rect">
            <a:avLst/>
          </a:prstGeom>
        </p:spPr>
      </p:pic>
      <p:sp>
        <p:nvSpPr>
          <p:cNvPr id="60" name="ZoneTexte 59">
            <a:extLst>
              <a:ext uri="{FF2B5EF4-FFF2-40B4-BE49-F238E27FC236}">
                <a16:creationId xmlns:a16="http://schemas.microsoft.com/office/drawing/2014/main" id="{60FB3C90-BE5B-444E-A8D3-27B715C2B695}"/>
              </a:ext>
            </a:extLst>
          </p:cNvPr>
          <p:cNvSpPr txBox="1"/>
          <p:nvPr/>
        </p:nvSpPr>
        <p:spPr>
          <a:xfrm>
            <a:off x="339891" y="6065270"/>
            <a:ext cx="1118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" b="1" dirty="0">
                <a:solidFill>
                  <a:srgbClr val="00AF50"/>
                </a:solidFill>
                <a:latin typeface="Marianne" panose="02000000000000000000" pitchFamily="50" charset="0"/>
              </a:rPr>
              <a:t>MODALITÉS INSCRIPTION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7AC0E86-5E8D-4200-B410-C7BBA830A9E9}"/>
              </a:ext>
            </a:extLst>
          </p:cNvPr>
          <p:cNvSpPr/>
          <p:nvPr/>
        </p:nvSpPr>
        <p:spPr>
          <a:xfrm>
            <a:off x="295349" y="6489142"/>
            <a:ext cx="1259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Inscription individuelle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 30 places</a:t>
            </a:r>
          </a:p>
          <a:p>
            <a:pPr marL="172680" marR="14468" lvl="0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prstClr val="white">
                    <a:lumMod val="50000"/>
                  </a:prstClr>
                </a:solidFill>
                <a:latin typeface="Marianne" panose="02000000000000000000" pitchFamily="50" charset="0"/>
              </a:rPr>
              <a:t>Parcours à l’échelle bi- départementale 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AC0E9B4A-679A-4966-AC30-DB7A6BD59A55}"/>
              </a:ext>
            </a:extLst>
          </p:cNvPr>
          <p:cNvSpPr txBox="1">
            <a:spLocks noChangeAspect="1"/>
          </p:cNvSpPr>
          <p:nvPr/>
        </p:nvSpPr>
        <p:spPr>
          <a:xfrm>
            <a:off x="259025" y="4042707"/>
            <a:ext cx="1531663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0" marR="14468">
              <a:tabLst>
                <a:tab pos="86811" algn="l"/>
              </a:tabLst>
            </a:pPr>
            <a:r>
              <a:rPr lang="fr-FR" sz="1000" b="1" dirty="0">
                <a:latin typeface="Marianne" panose="02000000000000000000" pitchFamily="50" charset="0"/>
                <a:cs typeface="Roboto"/>
              </a:rPr>
              <a:t>Durée du Parcours  29H sur 2 années</a:t>
            </a:r>
            <a:br>
              <a:rPr lang="fr-FR" sz="1000" b="1" dirty="0">
                <a:latin typeface="Marianne" panose="02000000000000000000" pitchFamily="50" charset="0"/>
                <a:cs typeface="Roboto"/>
              </a:rPr>
            </a:br>
            <a:endParaRPr lang="fr-FR" sz="1000" b="1" dirty="0">
              <a:latin typeface="Marianne" panose="02000000000000000000" pitchFamily="50" charset="0"/>
              <a:cs typeface="Roboto"/>
            </a:endParaRP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latin typeface="Marianne" panose="02000000000000000000" pitchFamily="50" charset="0"/>
                <a:cs typeface="Roboto"/>
              </a:rPr>
              <a:t>Année 1 (26 – 27) = 15h</a:t>
            </a:r>
          </a:p>
          <a:p>
            <a:pPr marL="1230" marR="14468">
              <a:tabLst>
                <a:tab pos="86811" algn="l"/>
              </a:tabLst>
            </a:pPr>
            <a:r>
              <a:rPr lang="fr-FR" sz="900" b="1" dirty="0">
                <a:latin typeface="Marianne" panose="02000000000000000000" pitchFamily="50" charset="0"/>
                <a:cs typeface="Roboto"/>
              </a:rPr>
              <a:t>Année 2 (27 - 28 )= 14h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latin typeface="Marianne" panose="02000000000000000000" pitchFamily="50" charset="0"/>
              <a:cs typeface="Roboto"/>
            </a:endParaRP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  <a:cs typeface="Roboto"/>
              </a:rPr>
              <a:t>Présentiel     12 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</a:rPr>
              <a:t>Synchrone   11  H</a:t>
            </a:r>
          </a:p>
          <a:p>
            <a:pPr marL="172680" marR="14468" indent="-171450">
              <a:buFont typeface="Wingdings" panose="05000000000000000000" pitchFamily="2" charset="2"/>
              <a:buChar char="§"/>
              <a:tabLst>
                <a:tab pos="86811" algn="l"/>
              </a:tabLst>
            </a:pPr>
            <a:r>
              <a:rPr lang="fr-FR" sz="900" dirty="0">
                <a:solidFill>
                  <a:schemeClr val="bg1">
                    <a:lumMod val="50000"/>
                  </a:schemeClr>
                </a:solidFill>
                <a:latin typeface="Marianne" panose="02000000000000000000" pitchFamily="50" charset="0"/>
              </a:rPr>
              <a:t>Asynchrone  6 H </a:t>
            </a:r>
          </a:p>
          <a:p>
            <a:pPr marL="1230" marR="14468">
              <a:tabLst>
                <a:tab pos="86811" algn="l"/>
              </a:tabLst>
            </a:pPr>
            <a:endParaRPr lang="fr-FR" sz="1000" b="1" dirty="0">
              <a:solidFill>
                <a:srgbClr val="92D050"/>
              </a:solidFill>
              <a:latin typeface="Marianne" panose="02000000000000000000" pitchFamily="50" charset="0"/>
              <a:cs typeface="Roboto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5C619EE-D94D-DDA1-93D4-4B597E29ADF1}"/>
              </a:ext>
            </a:extLst>
          </p:cNvPr>
          <p:cNvSpPr txBox="1"/>
          <p:nvPr/>
        </p:nvSpPr>
        <p:spPr>
          <a:xfrm>
            <a:off x="2334141" y="4953000"/>
            <a:ext cx="426483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/>
              <a:t>Module 5 – 2 h distanciel</a:t>
            </a:r>
          </a:p>
          <a:p>
            <a:r>
              <a:rPr lang="fr-FR" sz="1100" u="sng" dirty="0"/>
              <a:t>Objectifs, contenu : </a:t>
            </a:r>
          </a:p>
          <a:p>
            <a:r>
              <a:rPr lang="fr-FR" sz="1100" dirty="0"/>
              <a:t>La question de la parentalité numérique : la question des écrans,  accompagner les parents sur la question des réseaux sociaux numériques… Partage de ressources.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762119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1260</TotalTime>
  <Words>500</Words>
  <Application>Microsoft Macintosh PowerPoint</Application>
  <PresentationFormat>Format A4 (210 x 297 mm)</PresentationFormat>
  <Paragraphs>86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Marianne</vt:lpstr>
      <vt:lpstr>Wingdings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Castagne Patrice</dc:creator>
  <cp:lastModifiedBy>Severine Vercelli</cp:lastModifiedBy>
  <cp:revision>102</cp:revision>
  <cp:lastPrinted>2022-05-11T13:38:11Z</cp:lastPrinted>
  <dcterms:created xsi:type="dcterms:W3CDTF">2022-03-29T15:26:20Z</dcterms:created>
  <dcterms:modified xsi:type="dcterms:W3CDTF">2026-03-12T13:44:35Z</dcterms:modified>
</cp:coreProperties>
</file>