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1" r:id="rId4"/>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F50"/>
    <a:srgbClr val="92D050"/>
    <a:srgbClr val="6FABD2"/>
    <a:srgbClr val="FFFFFF"/>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14" autoAdjust="0"/>
    <p:restoredTop sz="94660"/>
  </p:normalViewPr>
  <p:slideViewPr>
    <p:cSldViewPr snapToGrid="0">
      <p:cViewPr>
        <p:scale>
          <a:sx n="110" d="100"/>
          <a:sy n="110" d="100"/>
        </p:scale>
        <p:origin x="23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800DC525-5C31-492A-93DE-B22ECC2CE013}" type="datetimeFigureOut">
              <a:rPr lang="fr-FR" smtClean="0"/>
              <a:t>19/05/2025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015375C-11B9-4854-8AD8-4F4F88CF47DA}" type="slidenum">
              <a:rPr lang="fr-FR" smtClean="0"/>
              <a:t>‹N°›</a:t>
            </a:fld>
            <a:endParaRPr lang="fr-FR"/>
          </a:p>
        </p:txBody>
      </p:sp>
    </p:spTree>
    <p:extLst>
      <p:ext uri="{BB962C8B-B14F-4D97-AF65-F5344CB8AC3E}">
        <p14:creationId xmlns:p14="http://schemas.microsoft.com/office/powerpoint/2010/main" val="1198174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00DC525-5C31-492A-93DE-B22ECC2CE013}" type="datetimeFigureOut">
              <a:rPr lang="fr-FR" smtClean="0"/>
              <a:t>19/05/2025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015375C-11B9-4854-8AD8-4F4F88CF47DA}" type="slidenum">
              <a:rPr lang="fr-FR" smtClean="0"/>
              <a:t>‹N°›</a:t>
            </a:fld>
            <a:endParaRPr lang="fr-FR"/>
          </a:p>
        </p:txBody>
      </p:sp>
    </p:spTree>
    <p:extLst>
      <p:ext uri="{BB962C8B-B14F-4D97-AF65-F5344CB8AC3E}">
        <p14:creationId xmlns:p14="http://schemas.microsoft.com/office/powerpoint/2010/main" val="112776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00DC525-5C31-492A-93DE-B22ECC2CE013}" type="datetimeFigureOut">
              <a:rPr lang="fr-FR" smtClean="0"/>
              <a:t>19/05/2025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015375C-11B9-4854-8AD8-4F4F88CF47DA}" type="slidenum">
              <a:rPr lang="fr-FR" smtClean="0"/>
              <a:t>‹N°›</a:t>
            </a:fld>
            <a:endParaRPr lang="fr-FR"/>
          </a:p>
        </p:txBody>
      </p:sp>
    </p:spTree>
    <p:extLst>
      <p:ext uri="{BB962C8B-B14F-4D97-AF65-F5344CB8AC3E}">
        <p14:creationId xmlns:p14="http://schemas.microsoft.com/office/powerpoint/2010/main" val="4229876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00DC525-5C31-492A-93DE-B22ECC2CE013}" type="datetimeFigureOut">
              <a:rPr lang="fr-FR" smtClean="0"/>
              <a:t>19/05/2025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015375C-11B9-4854-8AD8-4F4F88CF47DA}" type="slidenum">
              <a:rPr lang="fr-FR" smtClean="0"/>
              <a:t>‹N°›</a:t>
            </a:fld>
            <a:endParaRPr lang="fr-FR"/>
          </a:p>
        </p:txBody>
      </p:sp>
    </p:spTree>
    <p:extLst>
      <p:ext uri="{BB962C8B-B14F-4D97-AF65-F5344CB8AC3E}">
        <p14:creationId xmlns:p14="http://schemas.microsoft.com/office/powerpoint/2010/main" val="609409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800DC525-5C31-492A-93DE-B22ECC2CE013}" type="datetimeFigureOut">
              <a:rPr lang="fr-FR" smtClean="0"/>
              <a:t>19/05/2025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015375C-11B9-4854-8AD8-4F4F88CF47DA}" type="slidenum">
              <a:rPr lang="fr-FR" smtClean="0"/>
              <a:t>‹N°›</a:t>
            </a:fld>
            <a:endParaRPr lang="fr-FR"/>
          </a:p>
        </p:txBody>
      </p:sp>
    </p:spTree>
    <p:extLst>
      <p:ext uri="{BB962C8B-B14F-4D97-AF65-F5344CB8AC3E}">
        <p14:creationId xmlns:p14="http://schemas.microsoft.com/office/powerpoint/2010/main" val="3614404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00DC525-5C31-492A-93DE-B22ECC2CE013}" type="datetimeFigureOut">
              <a:rPr lang="fr-FR" smtClean="0"/>
              <a:t>19/05/2025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015375C-11B9-4854-8AD8-4F4F88CF47DA}" type="slidenum">
              <a:rPr lang="fr-FR" smtClean="0"/>
              <a:t>‹N°›</a:t>
            </a:fld>
            <a:endParaRPr lang="fr-FR"/>
          </a:p>
        </p:txBody>
      </p:sp>
    </p:spTree>
    <p:extLst>
      <p:ext uri="{BB962C8B-B14F-4D97-AF65-F5344CB8AC3E}">
        <p14:creationId xmlns:p14="http://schemas.microsoft.com/office/powerpoint/2010/main" val="3324993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800DC525-5C31-492A-93DE-B22ECC2CE013}" type="datetimeFigureOut">
              <a:rPr lang="fr-FR" smtClean="0"/>
              <a:t>19/05/2025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015375C-11B9-4854-8AD8-4F4F88CF47DA}" type="slidenum">
              <a:rPr lang="fr-FR" smtClean="0"/>
              <a:t>‹N°›</a:t>
            </a:fld>
            <a:endParaRPr lang="fr-FR"/>
          </a:p>
        </p:txBody>
      </p:sp>
    </p:spTree>
    <p:extLst>
      <p:ext uri="{BB962C8B-B14F-4D97-AF65-F5344CB8AC3E}">
        <p14:creationId xmlns:p14="http://schemas.microsoft.com/office/powerpoint/2010/main" val="438383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800DC525-5C31-492A-93DE-B22ECC2CE013}" type="datetimeFigureOut">
              <a:rPr lang="fr-FR" smtClean="0"/>
              <a:t>19/05/2025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015375C-11B9-4854-8AD8-4F4F88CF47DA}" type="slidenum">
              <a:rPr lang="fr-FR" smtClean="0"/>
              <a:t>‹N°›</a:t>
            </a:fld>
            <a:endParaRPr lang="fr-FR"/>
          </a:p>
        </p:txBody>
      </p:sp>
    </p:spTree>
    <p:extLst>
      <p:ext uri="{BB962C8B-B14F-4D97-AF65-F5344CB8AC3E}">
        <p14:creationId xmlns:p14="http://schemas.microsoft.com/office/powerpoint/2010/main" val="2164630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0DC525-5C31-492A-93DE-B22ECC2CE013}" type="datetimeFigureOut">
              <a:rPr lang="fr-FR" smtClean="0"/>
              <a:t>19/05/2025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015375C-11B9-4854-8AD8-4F4F88CF47DA}" type="slidenum">
              <a:rPr lang="fr-FR" smtClean="0"/>
              <a:t>‹N°›</a:t>
            </a:fld>
            <a:endParaRPr lang="fr-FR"/>
          </a:p>
        </p:txBody>
      </p:sp>
    </p:spTree>
    <p:extLst>
      <p:ext uri="{BB962C8B-B14F-4D97-AF65-F5344CB8AC3E}">
        <p14:creationId xmlns:p14="http://schemas.microsoft.com/office/powerpoint/2010/main" val="2324646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800DC525-5C31-492A-93DE-B22ECC2CE013}" type="datetimeFigureOut">
              <a:rPr lang="fr-FR" smtClean="0"/>
              <a:t>19/05/2025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015375C-11B9-4854-8AD8-4F4F88CF47DA}" type="slidenum">
              <a:rPr lang="fr-FR" smtClean="0"/>
              <a:t>‹N°›</a:t>
            </a:fld>
            <a:endParaRPr lang="fr-FR"/>
          </a:p>
        </p:txBody>
      </p:sp>
    </p:spTree>
    <p:extLst>
      <p:ext uri="{BB962C8B-B14F-4D97-AF65-F5344CB8AC3E}">
        <p14:creationId xmlns:p14="http://schemas.microsoft.com/office/powerpoint/2010/main" val="737475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800DC525-5C31-492A-93DE-B22ECC2CE013}" type="datetimeFigureOut">
              <a:rPr lang="fr-FR" smtClean="0"/>
              <a:t>19/05/2025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015375C-11B9-4854-8AD8-4F4F88CF47DA}" type="slidenum">
              <a:rPr lang="fr-FR" smtClean="0"/>
              <a:t>‹N°›</a:t>
            </a:fld>
            <a:endParaRPr lang="fr-FR"/>
          </a:p>
        </p:txBody>
      </p:sp>
    </p:spTree>
    <p:extLst>
      <p:ext uri="{BB962C8B-B14F-4D97-AF65-F5344CB8AC3E}">
        <p14:creationId xmlns:p14="http://schemas.microsoft.com/office/powerpoint/2010/main" val="3948712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800DC525-5C31-492A-93DE-B22ECC2CE013}" type="datetimeFigureOut">
              <a:rPr lang="fr-FR" smtClean="0"/>
              <a:t>19/05/2025</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015375C-11B9-4854-8AD8-4F4F88CF47DA}" type="slidenum">
              <a:rPr lang="fr-FR" smtClean="0"/>
              <a:t>‹N°›</a:t>
            </a:fld>
            <a:endParaRPr lang="fr-FR"/>
          </a:p>
        </p:txBody>
      </p:sp>
    </p:spTree>
    <p:extLst>
      <p:ext uri="{BB962C8B-B14F-4D97-AF65-F5344CB8AC3E}">
        <p14:creationId xmlns:p14="http://schemas.microsoft.com/office/powerpoint/2010/main" val="21546099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4.png"/><Relationship Id="rId7" Type="http://schemas.openxmlformats.org/officeDocument/2006/relationships/image" Target="../media/image6.png"/><Relationship Id="rId12" Type="http://schemas.openxmlformats.org/officeDocument/2006/relationships/image" Target="../media/image11.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3.svg"/><Relationship Id="rId10" Type="http://schemas.openxmlformats.org/officeDocument/2006/relationships/image" Target="../media/image9.svg"/><Relationship Id="rId4" Type="http://schemas.openxmlformats.org/officeDocument/2006/relationships/image" Target="../media/image2.pn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4.png"/><Relationship Id="rId7" Type="http://schemas.openxmlformats.org/officeDocument/2006/relationships/image" Target="../media/image6.png"/><Relationship Id="rId12" Type="http://schemas.openxmlformats.org/officeDocument/2006/relationships/image" Target="../media/image11.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3.svg"/><Relationship Id="rId10" Type="http://schemas.openxmlformats.org/officeDocument/2006/relationships/image" Target="../media/image9.svg"/><Relationship Id="rId4" Type="http://schemas.openxmlformats.org/officeDocument/2006/relationships/image" Target="../media/image2.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5A3304C-5867-429C-89E1-784EA0EFD2CF}"/>
              </a:ext>
            </a:extLst>
          </p:cNvPr>
          <p:cNvSpPr>
            <a:spLocks noChangeArrowheads="1"/>
          </p:cNvSpPr>
          <p:nvPr/>
        </p:nvSpPr>
        <p:spPr bwMode="auto">
          <a:xfrm>
            <a:off x="6431311" y="9367022"/>
            <a:ext cx="382485" cy="381335"/>
          </a:xfrm>
          <a:prstGeom prst="rect">
            <a:avLst/>
          </a:prstGeom>
          <a:solidFill>
            <a:schemeClr val="bg1"/>
          </a:solidFill>
          <a:ln>
            <a:noFill/>
          </a:ln>
          <a:effectLst/>
        </p:spPr>
        <p:txBody>
          <a:bodyPr vert="horz" wrap="square" lIns="36576" tIns="36576" rIns="36576" bIns="36576" numCol="1" anchor="t" anchorCtr="0" compatLnSpc="1">
            <a:prstTxWarp prst="textNoShape">
              <a:avLst/>
            </a:prstTxWarp>
          </a:bodyPr>
          <a:lstStyle/>
          <a:p>
            <a:r>
              <a:rPr lang="fr-FR" sz="1100" dirty="0">
                <a:solidFill>
                  <a:srgbClr val="00AF50"/>
                </a:solidFill>
                <a:latin typeface="Marianne" panose="02000000000000000000" pitchFamily="2" charset="0"/>
              </a:rPr>
              <a:t>1/2</a:t>
            </a:r>
          </a:p>
        </p:txBody>
      </p:sp>
      <p:pic>
        <p:nvPicPr>
          <p:cNvPr id="1026" name="Picture 2">
            <a:extLst>
              <a:ext uri="{FF2B5EF4-FFF2-40B4-BE49-F238E27FC236}">
                <a16:creationId xmlns:a16="http://schemas.microsoft.com/office/drawing/2014/main" id="{15046454-3F53-4F26-863D-D14F7F027B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 y="200144"/>
            <a:ext cx="933450" cy="720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D4D4D6"/>
                  </a:outerShdw>
                </a:effectLst>
              </a14:hiddenEffects>
            </a:ext>
          </a:extLst>
        </p:spPr>
      </p:pic>
      <p:cxnSp>
        <p:nvCxnSpPr>
          <p:cNvPr id="1027" name="AutoShape 3">
            <a:extLst>
              <a:ext uri="{FF2B5EF4-FFF2-40B4-BE49-F238E27FC236}">
                <a16:creationId xmlns:a16="http://schemas.microsoft.com/office/drawing/2014/main" id="{EFEDBE3B-D1E7-47CE-B645-32B130C80364}"/>
              </a:ext>
            </a:extLst>
          </p:cNvPr>
          <p:cNvCxnSpPr>
            <a:cxnSpLocks noChangeShapeType="1"/>
          </p:cNvCxnSpPr>
          <p:nvPr/>
        </p:nvCxnSpPr>
        <p:spPr bwMode="auto">
          <a:xfrm>
            <a:off x="2171700" y="200144"/>
            <a:ext cx="6350" cy="682625"/>
          </a:xfrm>
          <a:prstGeom prst="straightConnector1">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D4D4D6"/>
                  </a:outerShdw>
                </a:effectLst>
              </a14:hiddenEffects>
            </a:ext>
          </a:extLst>
        </p:spPr>
      </p:cxnSp>
      <p:sp>
        <p:nvSpPr>
          <p:cNvPr id="4" name="Text Box 4">
            <a:extLst>
              <a:ext uri="{FF2B5EF4-FFF2-40B4-BE49-F238E27FC236}">
                <a16:creationId xmlns:a16="http://schemas.microsoft.com/office/drawing/2014/main" id="{C9E378FD-EFC9-40EB-903D-3806E2B2E03B}"/>
              </a:ext>
            </a:extLst>
          </p:cNvPr>
          <p:cNvSpPr txBox="1">
            <a:spLocks noChangeArrowheads="1"/>
          </p:cNvSpPr>
          <p:nvPr/>
        </p:nvSpPr>
        <p:spPr bwMode="auto">
          <a:xfrm>
            <a:off x="2178050" y="196048"/>
            <a:ext cx="3154363" cy="71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D4D4D6"/>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000" b="1" i="0" u="none" strike="noStrike" cap="none" normalizeH="0" baseline="0" dirty="0">
                <a:ln>
                  <a:noFill/>
                </a:ln>
                <a:solidFill>
                  <a:srgbClr val="000000"/>
                </a:solidFill>
                <a:effectLst/>
                <a:latin typeface="Marianne" panose="02000000000000000000" pitchFamily="50" charset="0"/>
              </a:rPr>
              <a:t>EAFC</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1" i="0" u="none" strike="noStrike" cap="none" normalizeH="0" baseline="0" dirty="0">
                <a:ln>
                  <a:noFill/>
                </a:ln>
                <a:solidFill>
                  <a:srgbClr val="000000"/>
                </a:solidFill>
                <a:effectLst/>
                <a:latin typeface="Marianne" panose="02000000000000000000" pitchFamily="50" charset="0"/>
              </a:rPr>
              <a:t>Ecole Académique de la Formation Continue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8" name="ZoneTexte 7">
            <a:extLst>
              <a:ext uri="{FF2B5EF4-FFF2-40B4-BE49-F238E27FC236}">
                <a16:creationId xmlns:a16="http://schemas.microsoft.com/office/drawing/2014/main" id="{11538F1A-43ED-4025-A25B-C273BF34A4DC}"/>
              </a:ext>
            </a:extLst>
          </p:cNvPr>
          <p:cNvSpPr txBox="1"/>
          <p:nvPr/>
        </p:nvSpPr>
        <p:spPr>
          <a:xfrm>
            <a:off x="5313609" y="79778"/>
            <a:ext cx="1500187" cy="92333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r"/>
            <a:r>
              <a:rPr lang="fr-FR" b="1" dirty="0">
                <a:solidFill>
                  <a:srgbClr val="92D050"/>
                </a:solidFill>
                <a:latin typeface="Marianne" panose="02000000000000000000" pitchFamily="50" charset="0"/>
              </a:rPr>
              <a:t>PARCOURS BALISÉS </a:t>
            </a:r>
          </a:p>
          <a:p>
            <a:pPr algn="r"/>
            <a:r>
              <a:rPr lang="fr-FR" b="1" dirty="0">
                <a:solidFill>
                  <a:srgbClr val="92D050"/>
                </a:solidFill>
                <a:latin typeface="Marianne" panose="02000000000000000000" pitchFamily="50" charset="0"/>
              </a:rPr>
              <a:t>24–26</a:t>
            </a:r>
          </a:p>
        </p:txBody>
      </p:sp>
      <p:sp>
        <p:nvSpPr>
          <p:cNvPr id="9" name="Rectangle : coins arrondis 8">
            <a:extLst>
              <a:ext uri="{FF2B5EF4-FFF2-40B4-BE49-F238E27FC236}">
                <a16:creationId xmlns:a16="http://schemas.microsoft.com/office/drawing/2014/main" id="{31D8D366-A0A4-45C3-A56F-4CFB81CC2287}"/>
              </a:ext>
            </a:extLst>
          </p:cNvPr>
          <p:cNvSpPr/>
          <p:nvPr/>
        </p:nvSpPr>
        <p:spPr>
          <a:xfrm>
            <a:off x="1725932" y="2716991"/>
            <a:ext cx="5066778" cy="6871228"/>
          </a:xfrm>
          <a:prstGeom prst="roundRect">
            <a:avLst/>
          </a:prstGeom>
          <a:solidFill>
            <a:srgbClr val="92D05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7" name="ZoneTexte 26">
            <a:extLst>
              <a:ext uri="{FF2B5EF4-FFF2-40B4-BE49-F238E27FC236}">
                <a16:creationId xmlns:a16="http://schemas.microsoft.com/office/drawing/2014/main" id="{984500C8-CF91-499A-95F3-389C30CC4A81}"/>
              </a:ext>
            </a:extLst>
          </p:cNvPr>
          <p:cNvSpPr txBox="1"/>
          <p:nvPr/>
        </p:nvSpPr>
        <p:spPr>
          <a:xfrm>
            <a:off x="2126465" y="5224279"/>
            <a:ext cx="4515370" cy="907941"/>
          </a:xfrm>
          <a:prstGeom prst="rect">
            <a:avLst/>
          </a:prstGeom>
          <a:noFill/>
        </p:spPr>
        <p:txBody>
          <a:bodyPr wrap="square" rtlCol="0">
            <a:spAutoFit/>
          </a:bodyPr>
          <a:lstStyle/>
          <a:p>
            <a:endParaRPr lang="fr-FR" sz="1400" dirty="0">
              <a:solidFill>
                <a:srgbClr val="6FABD2"/>
              </a:solidFill>
              <a:latin typeface="Marianne" panose="02000000000000000000" pitchFamily="2" charset="0"/>
            </a:endParaRPr>
          </a:p>
          <a:p>
            <a:r>
              <a:rPr lang="fr-FR" sz="1400" b="1" dirty="0">
                <a:solidFill>
                  <a:srgbClr val="00AF50"/>
                </a:solidFill>
                <a:latin typeface="Marianne" panose="02000000000000000000" pitchFamily="2" charset="0"/>
              </a:rPr>
              <a:t>ANN</a:t>
            </a:r>
            <a:r>
              <a:rPr lang="fr-FR" altLang="fr-FR" sz="1400" b="1" dirty="0">
                <a:solidFill>
                  <a:srgbClr val="00AF50"/>
                </a:solidFill>
                <a:latin typeface="Marianne" panose="02000000000000000000" pitchFamily="2" charset="0"/>
              </a:rPr>
              <a:t>É</a:t>
            </a:r>
            <a:r>
              <a:rPr lang="fr-FR" sz="1400" b="1" dirty="0">
                <a:solidFill>
                  <a:srgbClr val="00AF50"/>
                </a:solidFill>
                <a:latin typeface="Marianne" panose="02000000000000000000" pitchFamily="2" charset="0"/>
              </a:rPr>
              <a:t>E 1 – 9 H</a:t>
            </a:r>
            <a:br>
              <a:rPr lang="fr-FR" sz="1400" b="1" dirty="0">
                <a:solidFill>
                  <a:srgbClr val="00AF50"/>
                </a:solidFill>
                <a:latin typeface="Marianne" panose="02000000000000000000" pitchFamily="2" charset="0"/>
              </a:rPr>
            </a:br>
            <a:br>
              <a:rPr lang="fr-FR" sz="1400" b="1" dirty="0">
                <a:solidFill>
                  <a:srgbClr val="00AF50"/>
                </a:solidFill>
                <a:latin typeface="Marianne" panose="02000000000000000000" pitchFamily="2" charset="0"/>
              </a:rPr>
            </a:br>
            <a:endParaRPr lang="fr-FR" sz="1100" i="1" dirty="0">
              <a:latin typeface="Marianne" panose="02000000000000000000" pitchFamily="2" charset="0"/>
            </a:endParaRPr>
          </a:p>
        </p:txBody>
      </p:sp>
      <p:sp>
        <p:nvSpPr>
          <p:cNvPr id="31" name="ZoneTexte 30">
            <a:extLst>
              <a:ext uri="{FF2B5EF4-FFF2-40B4-BE49-F238E27FC236}">
                <a16:creationId xmlns:a16="http://schemas.microsoft.com/office/drawing/2014/main" id="{5B08E2A8-6E41-4A30-9B5E-E83B9600F557}"/>
              </a:ext>
            </a:extLst>
          </p:cNvPr>
          <p:cNvSpPr txBox="1"/>
          <p:nvPr/>
        </p:nvSpPr>
        <p:spPr>
          <a:xfrm>
            <a:off x="2372235" y="3024138"/>
            <a:ext cx="4312871" cy="316690"/>
          </a:xfrm>
          <a:prstGeom prst="rect">
            <a:avLst/>
          </a:prstGeom>
          <a:noFill/>
        </p:spPr>
        <p:txBody>
          <a:bodyPr wrap="square" rtlCol="0">
            <a:spAutoFit/>
          </a:bodyPr>
          <a:lstStyle/>
          <a:p>
            <a:r>
              <a:rPr lang="fr-FR" sz="1458" b="1" dirty="0">
                <a:latin typeface="Marianne" panose="02000000000000000000" pitchFamily="50" charset="0"/>
                <a:ea typeface="Roboto" panose="02000000000000000000" pitchFamily="2" charset="0"/>
                <a:cs typeface="Roboto" panose="02000000000000000000" pitchFamily="2" charset="0"/>
              </a:rPr>
              <a:t>OBJECTIFS &amp; CONTENUS DE LA FORMATION</a:t>
            </a:r>
            <a:endParaRPr lang="fr-FR" sz="1458" dirty="0">
              <a:latin typeface="Marianne" panose="02000000000000000000" pitchFamily="50" charset="0"/>
            </a:endParaRPr>
          </a:p>
        </p:txBody>
      </p:sp>
      <p:pic>
        <p:nvPicPr>
          <p:cNvPr id="33" name="Graphique 32" descr="Mille">
            <a:extLst>
              <a:ext uri="{FF2B5EF4-FFF2-40B4-BE49-F238E27FC236}">
                <a16:creationId xmlns:a16="http://schemas.microsoft.com/office/drawing/2014/main" id="{46441A9C-3067-4670-80E7-C86EFF4B08D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977823" y="2933709"/>
            <a:ext cx="486654" cy="486654"/>
          </a:xfrm>
          <a:prstGeom prst="rect">
            <a:avLst/>
          </a:prstGeom>
        </p:spPr>
      </p:pic>
      <p:sp>
        <p:nvSpPr>
          <p:cNvPr id="34" name="Rectangle 33">
            <a:extLst>
              <a:ext uri="{FF2B5EF4-FFF2-40B4-BE49-F238E27FC236}">
                <a16:creationId xmlns:a16="http://schemas.microsoft.com/office/drawing/2014/main" id="{A45CA544-934F-4FDE-A603-1F3874A35E51}"/>
              </a:ext>
            </a:extLst>
          </p:cNvPr>
          <p:cNvSpPr/>
          <p:nvPr/>
        </p:nvSpPr>
        <p:spPr>
          <a:xfrm>
            <a:off x="2113803" y="8070131"/>
            <a:ext cx="4508750" cy="261610"/>
          </a:xfrm>
          <a:prstGeom prst="rect">
            <a:avLst/>
          </a:prstGeom>
        </p:spPr>
        <p:txBody>
          <a:bodyPr wrap="square">
            <a:spAutoFit/>
          </a:bodyPr>
          <a:lstStyle/>
          <a:p>
            <a:r>
              <a:rPr lang="fr-FR" sz="1100" dirty="0">
                <a:latin typeface="Marianne" panose="02000000000000000000" pitchFamily="2" charset="0"/>
              </a:rPr>
              <a:t> </a:t>
            </a:r>
          </a:p>
        </p:txBody>
      </p:sp>
      <p:sp>
        <p:nvSpPr>
          <p:cNvPr id="36" name="Rectangle 35">
            <a:extLst>
              <a:ext uri="{FF2B5EF4-FFF2-40B4-BE49-F238E27FC236}">
                <a16:creationId xmlns:a16="http://schemas.microsoft.com/office/drawing/2014/main" id="{5E563128-726C-444D-8231-256518435DE0}"/>
              </a:ext>
            </a:extLst>
          </p:cNvPr>
          <p:cNvSpPr/>
          <p:nvPr/>
        </p:nvSpPr>
        <p:spPr>
          <a:xfrm>
            <a:off x="2092456" y="3473339"/>
            <a:ext cx="4479969" cy="1785104"/>
          </a:xfrm>
          <a:prstGeom prst="rect">
            <a:avLst/>
          </a:prstGeom>
        </p:spPr>
        <p:txBody>
          <a:bodyPr wrap="square">
            <a:spAutoFit/>
          </a:bodyPr>
          <a:lstStyle/>
          <a:p>
            <a:pPr lvl="0" algn="just"/>
            <a:r>
              <a:rPr lang="fr-FR" sz="1000" i="1" dirty="0">
                <a:latin typeface="Marianne" panose="02000000000000000000" pitchFamily="2" charset="0"/>
              </a:rPr>
              <a:t>Ce parcours est destiné aux professeurs d’arts plastiques désireux de questionner et actualiser leurs pratiques professionnelles, d’approfondir leurs connaissances de la didactique des arts plastiques. Centré sur l'expérimentation et le travail collaboratif, il leur permettra de rejoindre un collectif de travail et d’entraide qui se suivra deux années durant. Autant que faire se peut, les journées de formation seront adossées à l'actualité d'un partenaire culturel de proximité.</a:t>
            </a:r>
          </a:p>
          <a:p>
            <a:pPr lvl="0" algn="just"/>
            <a:r>
              <a:rPr lang="fr-FR" sz="1000" i="1" dirty="0">
                <a:latin typeface="Marianne" panose="02000000000000000000" pitchFamily="2" charset="0"/>
              </a:rPr>
              <a:t>Le parcours se découpe comme suit : une année 1 de tronc commun ; une année 2 avec tronc commun et un module à choisir parmi deux propositions. Les modules de l’années 2 seront en partie définis dans leur contenu par le collectif engagé en année 1.</a:t>
            </a:r>
          </a:p>
        </p:txBody>
      </p:sp>
      <p:sp>
        <p:nvSpPr>
          <p:cNvPr id="37" name="Rectangle 36">
            <a:extLst>
              <a:ext uri="{FF2B5EF4-FFF2-40B4-BE49-F238E27FC236}">
                <a16:creationId xmlns:a16="http://schemas.microsoft.com/office/drawing/2014/main" id="{5BEFC467-B88A-4D3F-88DB-436663053432}"/>
              </a:ext>
            </a:extLst>
          </p:cNvPr>
          <p:cNvSpPr/>
          <p:nvPr/>
        </p:nvSpPr>
        <p:spPr>
          <a:xfrm>
            <a:off x="2113803" y="5732709"/>
            <a:ext cx="4562041" cy="4139595"/>
          </a:xfrm>
          <a:prstGeom prst="rect">
            <a:avLst/>
          </a:prstGeom>
        </p:spPr>
        <p:txBody>
          <a:bodyPr wrap="square">
            <a:spAutoFit/>
          </a:bodyPr>
          <a:lstStyle/>
          <a:p>
            <a:r>
              <a:rPr lang="fr-FR" sz="1200" b="1" dirty="0">
                <a:latin typeface="Marianne" panose="02000000000000000000" pitchFamily="2" charset="0"/>
              </a:rPr>
              <a:t>Module 1 : Visio d’introduction</a:t>
            </a:r>
          </a:p>
          <a:p>
            <a:r>
              <a:rPr lang="fr-FR" sz="1200" dirty="0">
                <a:latin typeface="Marianne" panose="02000000000000000000" pitchFamily="2" charset="0"/>
              </a:rPr>
              <a:t>1H30 en synchrone</a:t>
            </a:r>
          </a:p>
          <a:p>
            <a:r>
              <a:rPr lang="fr-FR" sz="1200" u="sng" dirty="0">
                <a:latin typeface="Marianne" panose="02000000000000000000" pitchFamily="2" charset="0"/>
              </a:rPr>
              <a:t>Objectifs </a:t>
            </a:r>
            <a:r>
              <a:rPr lang="fr-FR" sz="1200" dirty="0">
                <a:latin typeface="Marianne" panose="02000000000000000000" pitchFamily="2" charset="0"/>
              </a:rPr>
              <a:t>: Présenter le cadre de la formation AN 1 et identifier les besoins individuels des participants.</a:t>
            </a:r>
          </a:p>
          <a:p>
            <a:r>
              <a:rPr lang="fr-FR" sz="1200" u="sng" dirty="0">
                <a:latin typeface="Marianne" panose="02000000000000000000" pitchFamily="2" charset="0"/>
              </a:rPr>
              <a:t>Contenu : </a:t>
            </a:r>
          </a:p>
          <a:p>
            <a:pPr marL="285750" indent="-285750">
              <a:buFontTx/>
              <a:buChar char="-"/>
            </a:pPr>
            <a:r>
              <a:rPr lang="fr-FR" sz="1200" dirty="0">
                <a:latin typeface="Marianne" panose="02000000000000000000" pitchFamily="2" charset="0"/>
              </a:rPr>
              <a:t>Présentation du calendrier et du programme </a:t>
            </a:r>
          </a:p>
          <a:p>
            <a:pPr marL="285750" indent="-285750">
              <a:buFontTx/>
              <a:buChar char="-"/>
            </a:pPr>
            <a:r>
              <a:rPr lang="fr-FR" sz="1200" dirty="0">
                <a:latin typeface="Marianne" panose="02000000000000000000" pitchFamily="2" charset="0"/>
              </a:rPr>
              <a:t>Echanges sur le questionnement central de la formation</a:t>
            </a:r>
          </a:p>
          <a:p>
            <a:endParaRPr lang="fr-FR" sz="1200" dirty="0">
              <a:latin typeface="Marianne" panose="02000000000000000000" pitchFamily="2" charset="0"/>
            </a:endParaRPr>
          </a:p>
          <a:p>
            <a:r>
              <a:rPr lang="fr-FR" sz="1200" b="1" dirty="0">
                <a:latin typeface="Marianne" panose="02000000000000000000" pitchFamily="2" charset="0"/>
              </a:rPr>
              <a:t>Module 2 : Didactique et place cardinale de la pratique (y compris pratiques numériques)</a:t>
            </a:r>
          </a:p>
          <a:p>
            <a:r>
              <a:rPr lang="fr-FR" sz="1200" dirty="0">
                <a:latin typeface="Marianne" panose="02000000000000000000" pitchFamily="2" charset="0"/>
                <a:cs typeface="Calibri" panose="020F0502020204030204" pitchFamily="34" charset="0"/>
              </a:rPr>
              <a:t>6H en présentiel</a:t>
            </a:r>
            <a:endParaRPr lang="fr-FR" sz="1200" dirty="0">
              <a:latin typeface="Marianne" panose="02000000000000000000" pitchFamily="2" charset="0"/>
            </a:endParaRPr>
          </a:p>
          <a:p>
            <a:r>
              <a:rPr lang="fr-FR" sz="1200" u="sng" dirty="0">
                <a:latin typeface="Marianne" panose="02000000000000000000" pitchFamily="2" charset="0"/>
              </a:rPr>
              <a:t>Objectifs </a:t>
            </a:r>
            <a:r>
              <a:rPr lang="fr-FR" sz="1200" dirty="0">
                <a:latin typeface="Marianne" panose="02000000000000000000" pitchFamily="2" charset="0"/>
              </a:rPr>
              <a:t>: construire des questionnements à partir de la pratique plastique des enseignants pour les réinvestir dans le champ pédagogique du cours d'arts plastiques</a:t>
            </a:r>
          </a:p>
          <a:p>
            <a:r>
              <a:rPr lang="fr-FR" sz="1200" u="sng" dirty="0">
                <a:latin typeface="Marianne" panose="02000000000000000000" pitchFamily="2" charset="0"/>
              </a:rPr>
              <a:t>Contenu : </a:t>
            </a:r>
          </a:p>
          <a:p>
            <a:pPr marL="285750" indent="-285750">
              <a:buFontTx/>
              <a:buChar char="-"/>
            </a:pPr>
            <a:r>
              <a:rPr lang="fr-FR" sz="1200" dirty="0">
                <a:latin typeface="Marianne" panose="02000000000000000000" pitchFamily="2" charset="0"/>
              </a:rPr>
              <a:t>Ateliers autour des invariants de la discipline</a:t>
            </a:r>
          </a:p>
          <a:p>
            <a:pPr marL="285750" indent="-285750">
              <a:buFontTx/>
              <a:buChar char="-"/>
            </a:pPr>
            <a:r>
              <a:rPr lang="fr-FR" sz="1200" dirty="0">
                <a:latin typeface="Marianne" panose="02000000000000000000" pitchFamily="2" charset="0"/>
              </a:rPr>
              <a:t>Partage de pratiques</a:t>
            </a:r>
          </a:p>
          <a:p>
            <a:pPr marL="285750" indent="-285750">
              <a:buFontTx/>
              <a:buChar char="-"/>
            </a:pPr>
            <a:r>
              <a:rPr lang="fr-FR" sz="1200" dirty="0">
                <a:latin typeface="Marianne" panose="02000000000000000000" pitchFamily="2" charset="0"/>
              </a:rPr>
              <a:t>Conception de contenu</a:t>
            </a:r>
          </a:p>
          <a:p>
            <a:pPr marL="285750" indent="-285750">
              <a:buFontTx/>
              <a:buChar char="-"/>
            </a:pPr>
            <a:endParaRPr lang="fr-FR" sz="1200" dirty="0">
              <a:latin typeface="Marianne" panose="02000000000000000000" pitchFamily="2" charset="0"/>
            </a:endParaRPr>
          </a:p>
          <a:p>
            <a:endParaRPr lang="fr-FR" sz="1200" dirty="0">
              <a:latin typeface="Marianne" panose="02000000000000000000" pitchFamily="2" charset="0"/>
            </a:endParaRPr>
          </a:p>
          <a:p>
            <a:endParaRPr lang="fr-FR" sz="1100" dirty="0">
              <a:latin typeface="Marianne" panose="02000000000000000000" pitchFamily="2" charset="0"/>
            </a:endParaRPr>
          </a:p>
        </p:txBody>
      </p:sp>
      <p:pic>
        <p:nvPicPr>
          <p:cNvPr id="28" name="Image 27">
            <a:extLst>
              <a:ext uri="{FF2B5EF4-FFF2-40B4-BE49-F238E27FC236}">
                <a16:creationId xmlns:a16="http://schemas.microsoft.com/office/drawing/2014/main" id="{2C3E36F1-5A8D-4017-AECA-3BC8DF70961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36242" y="1089046"/>
            <a:ext cx="751468" cy="751468"/>
          </a:xfrm>
          <a:prstGeom prst="rect">
            <a:avLst/>
          </a:prstGeom>
        </p:spPr>
      </p:pic>
      <p:pic>
        <p:nvPicPr>
          <p:cNvPr id="30" name="Image 29">
            <a:extLst>
              <a:ext uri="{FF2B5EF4-FFF2-40B4-BE49-F238E27FC236}">
                <a16:creationId xmlns:a16="http://schemas.microsoft.com/office/drawing/2014/main" id="{82DDEE75-95B5-4B57-92D8-C112327A1FE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7972" y="9416409"/>
            <a:ext cx="619993" cy="331948"/>
          </a:xfrm>
          <a:prstGeom prst="rect">
            <a:avLst/>
          </a:prstGeom>
        </p:spPr>
      </p:pic>
      <p:sp>
        <p:nvSpPr>
          <p:cNvPr id="47" name="Rectangle : coins arrondis 46">
            <a:extLst>
              <a:ext uri="{FF2B5EF4-FFF2-40B4-BE49-F238E27FC236}">
                <a16:creationId xmlns:a16="http://schemas.microsoft.com/office/drawing/2014/main" id="{9D730D81-5925-4373-AB16-0746F66DB151}"/>
              </a:ext>
            </a:extLst>
          </p:cNvPr>
          <p:cNvSpPr/>
          <p:nvPr/>
        </p:nvSpPr>
        <p:spPr>
          <a:xfrm>
            <a:off x="552555" y="1889791"/>
            <a:ext cx="6211976" cy="850262"/>
          </a:xfrm>
          <a:prstGeom prst="roundRect">
            <a:avLst/>
          </a:prstGeom>
          <a:solidFill>
            <a:srgbClr val="92D050"/>
          </a:solid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bg1"/>
                </a:solidFill>
                <a:latin typeface="Marianne" panose="02000000000000000000" pitchFamily="2" charset="0"/>
              </a:rPr>
              <a:t>Parcours Arts Plastiques – actualisation et analyse de pratiques professionnelles</a:t>
            </a:r>
          </a:p>
        </p:txBody>
      </p:sp>
      <p:sp>
        <p:nvSpPr>
          <p:cNvPr id="48" name="Rectangle : coins arrondis 47">
            <a:extLst>
              <a:ext uri="{FF2B5EF4-FFF2-40B4-BE49-F238E27FC236}">
                <a16:creationId xmlns:a16="http://schemas.microsoft.com/office/drawing/2014/main" id="{0AB5EFCD-CA67-4B2C-AD71-B467776A8068}"/>
              </a:ext>
            </a:extLst>
          </p:cNvPr>
          <p:cNvSpPr/>
          <p:nvPr/>
        </p:nvSpPr>
        <p:spPr>
          <a:xfrm>
            <a:off x="572153" y="1138838"/>
            <a:ext cx="4855747" cy="715963"/>
          </a:xfrm>
          <a:prstGeom prst="roundRect">
            <a:avLst/>
          </a:prstGeom>
          <a:solidFill>
            <a:srgbClr val="00AF50"/>
          </a:solidFill>
          <a:ln w="38100">
            <a:solidFill>
              <a:srgbClr val="00AF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tLang="fr-FR" b="1" dirty="0">
              <a:solidFill>
                <a:srgbClr val="6FABD2"/>
              </a:solidFill>
              <a:latin typeface="Marianne" panose="02000000000000000000" pitchFamily="2" charset="0"/>
            </a:endParaRPr>
          </a:p>
          <a:p>
            <a:pPr algn="ctr"/>
            <a:r>
              <a:rPr lang="fr-FR" altLang="fr-FR" b="1" dirty="0">
                <a:solidFill>
                  <a:schemeClr val="bg1"/>
                </a:solidFill>
                <a:latin typeface="Marianne" panose="02000000000000000000" pitchFamily="2" charset="0"/>
              </a:rPr>
              <a:t>ARTS PLASTIQUES</a:t>
            </a:r>
            <a:endParaRPr lang="fr-FR" sz="2000" b="1" dirty="0">
              <a:solidFill>
                <a:schemeClr val="bg1"/>
              </a:solidFill>
            </a:endParaRPr>
          </a:p>
          <a:p>
            <a:pPr algn="ctr"/>
            <a:endParaRPr lang="fr-FR" altLang="fr-FR" sz="2000" b="1" dirty="0">
              <a:solidFill>
                <a:srgbClr val="6FABD2"/>
              </a:solidFill>
              <a:latin typeface="Marianne" panose="02000000000000000000" pitchFamily="2" charset="0"/>
            </a:endParaRPr>
          </a:p>
        </p:txBody>
      </p:sp>
      <p:pic>
        <p:nvPicPr>
          <p:cNvPr id="49" name="Graphique 48" descr="Chronomètre">
            <a:extLst>
              <a:ext uri="{FF2B5EF4-FFF2-40B4-BE49-F238E27FC236}">
                <a16:creationId xmlns:a16="http://schemas.microsoft.com/office/drawing/2014/main" id="{3837FC5F-30B7-4AEA-94B5-FC2D04C58A6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flipV="1">
            <a:off x="793778" y="3631143"/>
            <a:ext cx="461026" cy="461026"/>
          </a:xfrm>
          <a:prstGeom prst="rect">
            <a:avLst/>
          </a:prstGeom>
        </p:spPr>
      </p:pic>
      <p:pic>
        <p:nvPicPr>
          <p:cNvPr id="50" name="Graphique 49" descr="Public cible">
            <a:extLst>
              <a:ext uri="{FF2B5EF4-FFF2-40B4-BE49-F238E27FC236}">
                <a16:creationId xmlns:a16="http://schemas.microsoft.com/office/drawing/2014/main" id="{46DB01BE-E78E-4A1B-AB13-AC1E6FC20452}"/>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58483" y="5849873"/>
            <a:ext cx="501040" cy="501040"/>
          </a:xfrm>
          <a:prstGeom prst="rect">
            <a:avLst/>
          </a:prstGeom>
        </p:spPr>
      </p:pic>
      <p:grpSp>
        <p:nvGrpSpPr>
          <p:cNvPr id="51" name="Groupe 50">
            <a:extLst>
              <a:ext uri="{FF2B5EF4-FFF2-40B4-BE49-F238E27FC236}">
                <a16:creationId xmlns:a16="http://schemas.microsoft.com/office/drawing/2014/main" id="{83446310-6055-4C82-87DD-52472D9D0692}"/>
              </a:ext>
            </a:extLst>
          </p:cNvPr>
          <p:cNvGrpSpPr/>
          <p:nvPr/>
        </p:nvGrpSpPr>
        <p:grpSpPr>
          <a:xfrm>
            <a:off x="245004" y="4088128"/>
            <a:ext cx="1680394" cy="2903918"/>
            <a:chOff x="175695" y="2969842"/>
            <a:chExt cx="1645439" cy="2547150"/>
          </a:xfrm>
        </p:grpSpPr>
        <p:sp>
          <p:nvSpPr>
            <p:cNvPr id="52" name="ZoneTexte 51">
              <a:extLst>
                <a:ext uri="{FF2B5EF4-FFF2-40B4-BE49-F238E27FC236}">
                  <a16:creationId xmlns:a16="http://schemas.microsoft.com/office/drawing/2014/main" id="{BD91FF3D-52A4-4FA0-9C81-C043706B951F}"/>
                </a:ext>
              </a:extLst>
            </p:cNvPr>
            <p:cNvSpPr txBox="1"/>
            <p:nvPr/>
          </p:nvSpPr>
          <p:spPr>
            <a:xfrm>
              <a:off x="409929" y="2969842"/>
              <a:ext cx="1095472" cy="296960"/>
            </a:xfrm>
            <a:prstGeom prst="rect">
              <a:avLst/>
            </a:prstGeom>
            <a:noFill/>
          </p:spPr>
          <p:txBody>
            <a:bodyPr wrap="square" rtlCol="0">
              <a:spAutoFit/>
            </a:bodyPr>
            <a:lstStyle/>
            <a:p>
              <a:pPr algn="ctr"/>
              <a:r>
                <a:rPr lang="fr-FR" sz="800" b="1" dirty="0">
                  <a:solidFill>
                    <a:srgbClr val="00AF50"/>
                  </a:solidFill>
                  <a:latin typeface="Marianne" panose="02000000000000000000" pitchFamily="50" charset="0"/>
                </a:rPr>
                <a:t>MODALITÉS DE LA FORMATION</a:t>
              </a:r>
            </a:p>
          </p:txBody>
        </p:sp>
        <p:sp>
          <p:nvSpPr>
            <p:cNvPr id="53" name="ZoneTexte 52">
              <a:extLst>
                <a:ext uri="{FF2B5EF4-FFF2-40B4-BE49-F238E27FC236}">
                  <a16:creationId xmlns:a16="http://schemas.microsoft.com/office/drawing/2014/main" id="{CB7E99F7-D7DB-4154-85AA-1EEE36EE1929}"/>
                </a:ext>
              </a:extLst>
            </p:cNvPr>
            <p:cNvSpPr txBox="1">
              <a:spLocks noChangeAspect="1"/>
            </p:cNvSpPr>
            <p:nvPr/>
          </p:nvSpPr>
          <p:spPr>
            <a:xfrm>
              <a:off x="294980" y="3309471"/>
              <a:ext cx="1526154" cy="728903"/>
            </a:xfrm>
            <a:prstGeom prst="rect">
              <a:avLst/>
            </a:prstGeom>
            <a:noFill/>
          </p:spPr>
          <p:txBody>
            <a:bodyPr wrap="square" rtlCol="0">
              <a:spAutoFit/>
            </a:bodyPr>
            <a:lstStyle/>
            <a:p>
              <a:pPr marL="1230" marR="14468">
                <a:tabLst>
                  <a:tab pos="86811" algn="l"/>
                </a:tabLst>
              </a:pPr>
              <a:r>
                <a:rPr lang="fr-FR" sz="1000" b="1" dirty="0">
                  <a:latin typeface="Marianne" panose="02000000000000000000" pitchFamily="50" charset="0"/>
                  <a:cs typeface="Roboto"/>
                </a:rPr>
                <a:t>Durée du Parcours  18H sur  2 années</a:t>
              </a:r>
            </a:p>
            <a:p>
              <a:pPr marL="172680" marR="14468" indent="-171450">
                <a:buFont typeface="Wingdings" panose="05000000000000000000" pitchFamily="2" charset="2"/>
                <a:buChar char="§"/>
                <a:tabLst>
                  <a:tab pos="86811" algn="l"/>
                </a:tabLst>
              </a:pPr>
              <a:r>
                <a:rPr lang="fr-FR" sz="900" dirty="0">
                  <a:solidFill>
                    <a:schemeClr val="bg1">
                      <a:lumMod val="50000"/>
                    </a:schemeClr>
                  </a:solidFill>
                  <a:latin typeface="Marianne" panose="02000000000000000000" pitchFamily="50" charset="0"/>
                  <a:cs typeface="Roboto"/>
                </a:rPr>
                <a:t>Présentiel     12H</a:t>
              </a:r>
            </a:p>
            <a:p>
              <a:pPr marL="172680" marR="14468" indent="-171450">
                <a:buFont typeface="Wingdings" panose="05000000000000000000" pitchFamily="2" charset="2"/>
                <a:buChar char="§"/>
                <a:tabLst>
                  <a:tab pos="86811" algn="l"/>
                </a:tabLst>
              </a:pPr>
              <a:r>
                <a:rPr lang="fr-FR" sz="900" dirty="0">
                  <a:solidFill>
                    <a:schemeClr val="bg1">
                      <a:lumMod val="50000"/>
                    </a:schemeClr>
                  </a:solidFill>
                  <a:latin typeface="Marianne" panose="02000000000000000000" pitchFamily="50" charset="0"/>
                </a:rPr>
                <a:t>Synchrone     6H</a:t>
              </a:r>
            </a:p>
            <a:p>
              <a:pPr marL="1230" marR="14468">
                <a:tabLst>
                  <a:tab pos="86811" algn="l"/>
                </a:tabLst>
              </a:pPr>
              <a:endParaRPr lang="fr-FR" sz="1000" b="1" dirty="0">
                <a:solidFill>
                  <a:srgbClr val="92D050"/>
                </a:solidFill>
                <a:latin typeface="Marianne" panose="02000000000000000000" pitchFamily="50" charset="0"/>
                <a:cs typeface="Roboto"/>
              </a:endParaRPr>
            </a:p>
          </p:txBody>
        </p:sp>
        <p:sp>
          <p:nvSpPr>
            <p:cNvPr id="54" name="ZoneTexte 53">
              <a:extLst>
                <a:ext uri="{FF2B5EF4-FFF2-40B4-BE49-F238E27FC236}">
                  <a16:creationId xmlns:a16="http://schemas.microsoft.com/office/drawing/2014/main" id="{61DD4183-97E5-4257-B225-B92C4721E050}"/>
                </a:ext>
              </a:extLst>
            </p:cNvPr>
            <p:cNvSpPr txBox="1"/>
            <p:nvPr/>
          </p:nvSpPr>
          <p:spPr>
            <a:xfrm>
              <a:off x="452773" y="4902163"/>
              <a:ext cx="972000" cy="188975"/>
            </a:xfrm>
            <a:prstGeom prst="rect">
              <a:avLst/>
            </a:prstGeom>
            <a:noFill/>
          </p:spPr>
          <p:txBody>
            <a:bodyPr wrap="square" rtlCol="0">
              <a:spAutoFit/>
            </a:bodyPr>
            <a:lstStyle/>
            <a:p>
              <a:pPr algn="ctr"/>
              <a:r>
                <a:rPr lang="fr-FR" sz="800" b="1" dirty="0">
                  <a:solidFill>
                    <a:srgbClr val="00AF50"/>
                  </a:solidFill>
                  <a:latin typeface="Marianne" panose="02000000000000000000" pitchFamily="50" charset="0"/>
                </a:rPr>
                <a:t>PUBLIC CIBLE</a:t>
              </a:r>
            </a:p>
          </p:txBody>
        </p:sp>
        <p:sp>
          <p:nvSpPr>
            <p:cNvPr id="55" name="ZoneTexte 54">
              <a:extLst>
                <a:ext uri="{FF2B5EF4-FFF2-40B4-BE49-F238E27FC236}">
                  <a16:creationId xmlns:a16="http://schemas.microsoft.com/office/drawing/2014/main" id="{1A5F6251-C798-474E-9046-D368FEB82190}"/>
                </a:ext>
              </a:extLst>
            </p:cNvPr>
            <p:cNvSpPr txBox="1">
              <a:spLocks noChangeAspect="1"/>
            </p:cNvSpPr>
            <p:nvPr/>
          </p:nvSpPr>
          <p:spPr>
            <a:xfrm>
              <a:off x="175695" y="5071552"/>
              <a:ext cx="1526154" cy="445440"/>
            </a:xfrm>
            <a:prstGeom prst="rect">
              <a:avLst/>
            </a:prstGeom>
            <a:noFill/>
          </p:spPr>
          <p:txBody>
            <a:bodyPr wrap="square" rtlCol="0">
              <a:spAutoFit/>
            </a:bodyPr>
            <a:lstStyle/>
            <a:p>
              <a:pPr algn="ctr"/>
              <a:r>
                <a:rPr lang="fr-FR" sz="900" dirty="0">
                  <a:solidFill>
                    <a:schemeClr val="bg1">
                      <a:lumMod val="50000"/>
                    </a:schemeClr>
                  </a:solidFill>
                  <a:latin typeface="Marianne" panose="02000000000000000000" pitchFamily="50" charset="0"/>
                </a:rPr>
                <a:t>Professeurs d’arts plastiques </a:t>
              </a:r>
            </a:p>
            <a:p>
              <a:pPr algn="ctr"/>
              <a:r>
                <a:rPr lang="fr-FR" sz="900" dirty="0">
                  <a:solidFill>
                    <a:schemeClr val="bg1">
                      <a:lumMod val="50000"/>
                    </a:schemeClr>
                  </a:solidFill>
                  <a:latin typeface="Marianne" panose="02000000000000000000" pitchFamily="50" charset="0"/>
                </a:rPr>
                <a:t>(collège et lycée)</a:t>
              </a:r>
            </a:p>
          </p:txBody>
        </p:sp>
      </p:grpSp>
      <p:pic>
        <p:nvPicPr>
          <p:cNvPr id="56" name="Graphique 55" descr="Liste de vérification">
            <a:extLst>
              <a:ext uri="{FF2B5EF4-FFF2-40B4-BE49-F238E27FC236}">
                <a16:creationId xmlns:a16="http://schemas.microsoft.com/office/drawing/2014/main" id="{42BFE136-5781-49E9-9ECF-53E7CDBA5105}"/>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803241" y="7405647"/>
            <a:ext cx="426175" cy="416051"/>
          </a:xfrm>
          <a:prstGeom prst="rect">
            <a:avLst/>
          </a:prstGeom>
        </p:spPr>
      </p:pic>
      <p:sp>
        <p:nvSpPr>
          <p:cNvPr id="57" name="Rectangle 56">
            <a:extLst>
              <a:ext uri="{FF2B5EF4-FFF2-40B4-BE49-F238E27FC236}">
                <a16:creationId xmlns:a16="http://schemas.microsoft.com/office/drawing/2014/main" id="{3526E0DB-CD0D-4584-8D40-4117CEAF6DBE}"/>
              </a:ext>
            </a:extLst>
          </p:cNvPr>
          <p:cNvSpPr/>
          <p:nvPr/>
        </p:nvSpPr>
        <p:spPr>
          <a:xfrm>
            <a:off x="314663" y="8235298"/>
            <a:ext cx="1419256" cy="923330"/>
          </a:xfrm>
          <a:prstGeom prst="rect">
            <a:avLst/>
          </a:prstGeom>
        </p:spPr>
        <p:txBody>
          <a:bodyPr wrap="square">
            <a:spAutoFit/>
          </a:bodyPr>
          <a:lstStyle/>
          <a:p>
            <a:pPr marL="1230" marR="14468" lvl="0" algn="ctr">
              <a:tabLst>
                <a:tab pos="86811" algn="l"/>
              </a:tabLst>
            </a:pPr>
            <a:r>
              <a:rPr lang="fr-FR" sz="900" dirty="0">
                <a:solidFill>
                  <a:prstClr val="white">
                    <a:lumMod val="50000"/>
                  </a:prstClr>
                </a:solidFill>
                <a:latin typeface="Marianne" panose="02000000000000000000" pitchFamily="50" charset="0"/>
              </a:rPr>
              <a:t>Inscription individuelle et quelques places en public désigné</a:t>
            </a:r>
          </a:p>
          <a:p>
            <a:pPr marL="1230" marR="14468" lvl="0" algn="ctr">
              <a:tabLst>
                <a:tab pos="86811" algn="l"/>
              </a:tabLst>
            </a:pPr>
            <a:r>
              <a:rPr lang="fr-FR" sz="900" dirty="0">
                <a:solidFill>
                  <a:prstClr val="white">
                    <a:lumMod val="50000"/>
                  </a:prstClr>
                </a:solidFill>
                <a:latin typeface="Marianne" panose="02000000000000000000" pitchFamily="50" charset="0"/>
              </a:rPr>
              <a:t>24 places</a:t>
            </a:r>
          </a:p>
          <a:p>
            <a:pPr marL="172680" marR="14468" lvl="0" indent="-171450">
              <a:buFont typeface="Wingdings" panose="05000000000000000000" pitchFamily="2" charset="2"/>
              <a:buChar char="§"/>
              <a:tabLst>
                <a:tab pos="86811" algn="l"/>
              </a:tabLst>
            </a:pPr>
            <a:endParaRPr lang="fr-FR" sz="900" dirty="0">
              <a:solidFill>
                <a:prstClr val="white">
                  <a:lumMod val="50000"/>
                </a:prstClr>
              </a:solidFill>
              <a:latin typeface="Marianne" panose="02000000000000000000" pitchFamily="50" charset="0"/>
            </a:endParaRPr>
          </a:p>
        </p:txBody>
      </p:sp>
      <p:sp>
        <p:nvSpPr>
          <p:cNvPr id="58" name="Rectangle 57">
            <a:extLst>
              <a:ext uri="{FF2B5EF4-FFF2-40B4-BE49-F238E27FC236}">
                <a16:creationId xmlns:a16="http://schemas.microsoft.com/office/drawing/2014/main" id="{A947E831-7ABC-4F34-BFAF-529BB9766EE5}"/>
              </a:ext>
            </a:extLst>
          </p:cNvPr>
          <p:cNvSpPr/>
          <p:nvPr/>
        </p:nvSpPr>
        <p:spPr>
          <a:xfrm>
            <a:off x="554392" y="7886759"/>
            <a:ext cx="909223" cy="338554"/>
          </a:xfrm>
          <a:prstGeom prst="rect">
            <a:avLst/>
          </a:prstGeom>
        </p:spPr>
        <p:txBody>
          <a:bodyPr wrap="none">
            <a:spAutoFit/>
          </a:bodyPr>
          <a:lstStyle/>
          <a:p>
            <a:pPr lvl="0" algn="ctr"/>
            <a:r>
              <a:rPr lang="fr-FR" sz="800" b="1" dirty="0">
                <a:solidFill>
                  <a:srgbClr val="00AF50"/>
                </a:solidFill>
                <a:latin typeface="Marianne" panose="02000000000000000000" pitchFamily="50" charset="0"/>
              </a:rPr>
              <a:t>MODALITÉS</a:t>
            </a:r>
          </a:p>
          <a:p>
            <a:pPr lvl="0" algn="ctr"/>
            <a:r>
              <a:rPr lang="fr-FR" sz="800" b="1" dirty="0">
                <a:solidFill>
                  <a:srgbClr val="00AF50"/>
                </a:solidFill>
                <a:latin typeface="Marianne" panose="02000000000000000000" pitchFamily="50" charset="0"/>
              </a:rPr>
              <a:t> INSCRIPTION</a:t>
            </a:r>
          </a:p>
        </p:txBody>
      </p:sp>
    </p:spTree>
    <p:extLst>
      <p:ext uri="{BB962C8B-B14F-4D97-AF65-F5344CB8AC3E}">
        <p14:creationId xmlns:p14="http://schemas.microsoft.com/office/powerpoint/2010/main" val="1624513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15046454-3F53-4F26-863D-D14F7F027B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861" y="196048"/>
            <a:ext cx="933450" cy="720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D4D4D6"/>
                  </a:outerShdw>
                </a:effectLst>
              </a14:hiddenEffects>
            </a:ext>
          </a:extLst>
        </p:spPr>
      </p:pic>
      <p:cxnSp>
        <p:nvCxnSpPr>
          <p:cNvPr id="1027" name="AutoShape 3">
            <a:extLst>
              <a:ext uri="{FF2B5EF4-FFF2-40B4-BE49-F238E27FC236}">
                <a16:creationId xmlns:a16="http://schemas.microsoft.com/office/drawing/2014/main" id="{EFEDBE3B-D1E7-47CE-B645-32B130C80364}"/>
              </a:ext>
            </a:extLst>
          </p:cNvPr>
          <p:cNvCxnSpPr>
            <a:cxnSpLocks noChangeShapeType="1"/>
          </p:cNvCxnSpPr>
          <p:nvPr/>
        </p:nvCxnSpPr>
        <p:spPr bwMode="auto">
          <a:xfrm>
            <a:off x="2171700" y="200144"/>
            <a:ext cx="6350" cy="682625"/>
          </a:xfrm>
          <a:prstGeom prst="straightConnector1">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D4D4D6"/>
                  </a:outerShdw>
                </a:effectLst>
              </a14:hiddenEffects>
            </a:ext>
          </a:extLst>
        </p:spPr>
      </p:cxnSp>
      <p:sp>
        <p:nvSpPr>
          <p:cNvPr id="4" name="Text Box 4">
            <a:extLst>
              <a:ext uri="{FF2B5EF4-FFF2-40B4-BE49-F238E27FC236}">
                <a16:creationId xmlns:a16="http://schemas.microsoft.com/office/drawing/2014/main" id="{C9E378FD-EFC9-40EB-903D-3806E2B2E03B}"/>
              </a:ext>
            </a:extLst>
          </p:cNvPr>
          <p:cNvSpPr txBox="1">
            <a:spLocks noChangeArrowheads="1"/>
          </p:cNvSpPr>
          <p:nvPr/>
        </p:nvSpPr>
        <p:spPr bwMode="auto">
          <a:xfrm>
            <a:off x="2178050" y="196048"/>
            <a:ext cx="3154363" cy="71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D4D4D6"/>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000" b="1" i="0" u="none" strike="noStrike" cap="none" normalizeH="0" baseline="0" dirty="0">
                <a:ln>
                  <a:noFill/>
                </a:ln>
                <a:solidFill>
                  <a:srgbClr val="000000"/>
                </a:solidFill>
                <a:effectLst/>
                <a:latin typeface="Marianne" panose="02000000000000000000" pitchFamily="50" charset="0"/>
              </a:rPr>
              <a:t>EAFC</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1" i="0" u="none" strike="noStrike" cap="none" normalizeH="0" baseline="0" dirty="0">
                <a:ln>
                  <a:noFill/>
                </a:ln>
                <a:solidFill>
                  <a:srgbClr val="000000"/>
                </a:solidFill>
                <a:effectLst/>
                <a:latin typeface="Marianne" panose="02000000000000000000" pitchFamily="50" charset="0"/>
              </a:rPr>
              <a:t>Ecole Académique de la Formation Continue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32" name="Rectangle 7">
            <a:extLst>
              <a:ext uri="{FF2B5EF4-FFF2-40B4-BE49-F238E27FC236}">
                <a16:creationId xmlns:a16="http://schemas.microsoft.com/office/drawing/2014/main" id="{565C04EE-9B2B-4AFD-9A4A-8EC14B3729CD}"/>
              </a:ext>
            </a:extLst>
          </p:cNvPr>
          <p:cNvSpPr>
            <a:spLocks noChangeArrowheads="1"/>
          </p:cNvSpPr>
          <p:nvPr/>
        </p:nvSpPr>
        <p:spPr bwMode="auto">
          <a:xfrm>
            <a:off x="6431311" y="9367022"/>
            <a:ext cx="382485" cy="381335"/>
          </a:xfrm>
          <a:prstGeom prst="rect">
            <a:avLst/>
          </a:prstGeom>
          <a:solidFill>
            <a:schemeClr val="bg1"/>
          </a:solidFill>
          <a:ln>
            <a:noFill/>
          </a:ln>
          <a:effectLst/>
        </p:spPr>
        <p:txBody>
          <a:bodyPr vert="horz" wrap="square" lIns="36576" tIns="36576" rIns="36576" bIns="36576" numCol="1" anchor="t" anchorCtr="0" compatLnSpc="1">
            <a:prstTxWarp prst="textNoShape">
              <a:avLst/>
            </a:prstTxWarp>
          </a:bodyPr>
          <a:lstStyle/>
          <a:p>
            <a:r>
              <a:rPr lang="fr-FR" sz="1200" dirty="0">
                <a:solidFill>
                  <a:srgbClr val="00AF50"/>
                </a:solidFill>
                <a:latin typeface="Marianne" panose="02000000000000000000" pitchFamily="2" charset="0"/>
              </a:rPr>
              <a:t>2/2</a:t>
            </a:r>
          </a:p>
        </p:txBody>
      </p:sp>
      <p:sp>
        <p:nvSpPr>
          <p:cNvPr id="33" name="Rectangle : coins arrondis 32">
            <a:extLst>
              <a:ext uri="{FF2B5EF4-FFF2-40B4-BE49-F238E27FC236}">
                <a16:creationId xmlns:a16="http://schemas.microsoft.com/office/drawing/2014/main" id="{AC65D2F7-47B3-4642-9F49-38FA87491C48}"/>
              </a:ext>
            </a:extLst>
          </p:cNvPr>
          <p:cNvSpPr/>
          <p:nvPr/>
        </p:nvSpPr>
        <p:spPr>
          <a:xfrm>
            <a:off x="1912933" y="2698618"/>
            <a:ext cx="4882475" cy="6717791"/>
          </a:xfrm>
          <a:prstGeom prst="roundRect">
            <a:avLst/>
          </a:prstGeom>
          <a:solidFill>
            <a:srgbClr val="92D05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6" name="ZoneTexte 35">
            <a:extLst>
              <a:ext uri="{FF2B5EF4-FFF2-40B4-BE49-F238E27FC236}">
                <a16:creationId xmlns:a16="http://schemas.microsoft.com/office/drawing/2014/main" id="{0E446018-9E31-4B04-BFD0-8D5278BAD7CB}"/>
              </a:ext>
            </a:extLst>
          </p:cNvPr>
          <p:cNvSpPr txBox="1"/>
          <p:nvPr/>
        </p:nvSpPr>
        <p:spPr>
          <a:xfrm>
            <a:off x="2149754" y="3378019"/>
            <a:ext cx="3261352" cy="307777"/>
          </a:xfrm>
          <a:prstGeom prst="rect">
            <a:avLst/>
          </a:prstGeom>
          <a:noFill/>
        </p:spPr>
        <p:txBody>
          <a:bodyPr wrap="square" rtlCol="0">
            <a:spAutoFit/>
          </a:bodyPr>
          <a:lstStyle/>
          <a:p>
            <a:r>
              <a:rPr lang="fr-FR" sz="1400" b="1" dirty="0">
                <a:solidFill>
                  <a:srgbClr val="00AF50"/>
                </a:solidFill>
                <a:latin typeface="Marianne" panose="02000000000000000000" pitchFamily="2" charset="0"/>
              </a:rPr>
              <a:t>ANN</a:t>
            </a:r>
            <a:r>
              <a:rPr lang="fr-FR" altLang="fr-FR" sz="1400" b="1" dirty="0">
                <a:solidFill>
                  <a:srgbClr val="00AF50"/>
                </a:solidFill>
                <a:latin typeface="Marianne" panose="02000000000000000000" pitchFamily="2" charset="0"/>
              </a:rPr>
              <a:t>É</a:t>
            </a:r>
            <a:r>
              <a:rPr lang="fr-FR" sz="1400" b="1" dirty="0">
                <a:solidFill>
                  <a:srgbClr val="00AF50"/>
                </a:solidFill>
                <a:latin typeface="Marianne" panose="02000000000000000000" pitchFamily="2" charset="0"/>
              </a:rPr>
              <a:t>E 1 –  9H (suite)</a:t>
            </a:r>
            <a:endParaRPr lang="fr-FR" sz="1400" dirty="0">
              <a:solidFill>
                <a:schemeClr val="bg2">
                  <a:lumMod val="50000"/>
                </a:schemeClr>
              </a:solidFill>
              <a:latin typeface="Marianne" panose="02000000000000000000" pitchFamily="2" charset="0"/>
            </a:endParaRPr>
          </a:p>
        </p:txBody>
      </p:sp>
      <p:sp>
        <p:nvSpPr>
          <p:cNvPr id="39" name="ZoneTexte 38">
            <a:extLst>
              <a:ext uri="{FF2B5EF4-FFF2-40B4-BE49-F238E27FC236}">
                <a16:creationId xmlns:a16="http://schemas.microsoft.com/office/drawing/2014/main" id="{01702B83-DB4A-41B9-8B01-52183A6538C5}"/>
              </a:ext>
            </a:extLst>
          </p:cNvPr>
          <p:cNvSpPr txBox="1"/>
          <p:nvPr/>
        </p:nvSpPr>
        <p:spPr>
          <a:xfrm>
            <a:off x="2457729" y="2993019"/>
            <a:ext cx="4312871" cy="316690"/>
          </a:xfrm>
          <a:prstGeom prst="rect">
            <a:avLst/>
          </a:prstGeom>
          <a:noFill/>
        </p:spPr>
        <p:txBody>
          <a:bodyPr wrap="square" rtlCol="0">
            <a:spAutoFit/>
          </a:bodyPr>
          <a:lstStyle/>
          <a:p>
            <a:r>
              <a:rPr lang="fr-FR" sz="1458" b="1" dirty="0">
                <a:latin typeface="Marianne" panose="02000000000000000000" pitchFamily="50" charset="0"/>
                <a:ea typeface="Roboto" panose="02000000000000000000" pitchFamily="2" charset="0"/>
                <a:cs typeface="Roboto" panose="02000000000000000000" pitchFamily="2" charset="0"/>
              </a:rPr>
              <a:t>OBJECTIFS &amp; CONTENUS DE LA FORMATION</a:t>
            </a:r>
            <a:endParaRPr lang="fr-FR" sz="1458" dirty="0">
              <a:latin typeface="Marianne" panose="02000000000000000000" pitchFamily="50" charset="0"/>
            </a:endParaRPr>
          </a:p>
        </p:txBody>
      </p:sp>
      <p:pic>
        <p:nvPicPr>
          <p:cNvPr id="25" name="Image 24">
            <a:extLst>
              <a:ext uri="{FF2B5EF4-FFF2-40B4-BE49-F238E27FC236}">
                <a16:creationId xmlns:a16="http://schemas.microsoft.com/office/drawing/2014/main" id="{6AD69A2C-32D0-4AFE-ADAE-F5C66B81AC3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71085" y="1139846"/>
            <a:ext cx="751468" cy="751468"/>
          </a:xfrm>
          <a:prstGeom prst="rect">
            <a:avLst/>
          </a:prstGeom>
        </p:spPr>
      </p:pic>
      <p:pic>
        <p:nvPicPr>
          <p:cNvPr id="52" name="Graphique 51" descr="Mille">
            <a:extLst>
              <a:ext uri="{FF2B5EF4-FFF2-40B4-BE49-F238E27FC236}">
                <a16:creationId xmlns:a16="http://schemas.microsoft.com/office/drawing/2014/main" id="{7A5D317F-1C52-4586-91B4-37ED9B61910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92767" y="2882889"/>
            <a:ext cx="486654" cy="486654"/>
          </a:xfrm>
          <a:prstGeom prst="rect">
            <a:avLst/>
          </a:prstGeom>
        </p:spPr>
      </p:pic>
      <p:sp>
        <p:nvSpPr>
          <p:cNvPr id="29" name="Rectangle 28">
            <a:extLst>
              <a:ext uri="{FF2B5EF4-FFF2-40B4-BE49-F238E27FC236}">
                <a16:creationId xmlns:a16="http://schemas.microsoft.com/office/drawing/2014/main" id="{89EDA7A6-C841-48F0-8F15-A93C2D75C893}"/>
              </a:ext>
            </a:extLst>
          </p:cNvPr>
          <p:cNvSpPr/>
          <p:nvPr/>
        </p:nvSpPr>
        <p:spPr>
          <a:xfrm>
            <a:off x="2135595" y="3419839"/>
            <a:ext cx="4562041" cy="2108269"/>
          </a:xfrm>
          <a:prstGeom prst="rect">
            <a:avLst/>
          </a:prstGeom>
        </p:spPr>
        <p:txBody>
          <a:bodyPr wrap="square">
            <a:spAutoFit/>
          </a:bodyPr>
          <a:lstStyle/>
          <a:p>
            <a:endParaRPr lang="fr-FR" sz="1100" dirty="0">
              <a:latin typeface="Marianne" panose="02000000000000000000" pitchFamily="2" charset="0"/>
            </a:endParaRPr>
          </a:p>
          <a:p>
            <a:r>
              <a:rPr lang="fr-FR" sz="1200" b="1" dirty="0">
                <a:latin typeface="Marianne" panose="02000000000000000000" pitchFamily="2" charset="0"/>
              </a:rPr>
              <a:t>Module 3 : Visio bilan AN 1</a:t>
            </a:r>
          </a:p>
          <a:p>
            <a:r>
              <a:rPr lang="fr-FR" sz="1200" dirty="0">
                <a:latin typeface="Marianne" panose="02000000000000000000" pitchFamily="2" charset="0"/>
              </a:rPr>
              <a:t>1H30 en synchrone</a:t>
            </a:r>
          </a:p>
          <a:p>
            <a:r>
              <a:rPr lang="fr-FR" sz="1200" u="sng" dirty="0">
                <a:latin typeface="Marianne" panose="02000000000000000000" pitchFamily="2" charset="0"/>
              </a:rPr>
              <a:t>Objectifs </a:t>
            </a:r>
            <a:r>
              <a:rPr lang="fr-FR" sz="1200" dirty="0">
                <a:latin typeface="Marianne" panose="02000000000000000000" pitchFamily="2" charset="0"/>
              </a:rPr>
              <a:t>: </a:t>
            </a:r>
          </a:p>
          <a:p>
            <a:r>
              <a:rPr lang="fr-FR" sz="1200" dirty="0">
                <a:latin typeface="Marianne" panose="02000000000000000000" pitchFamily="2" charset="0"/>
              </a:rPr>
              <a:t>&gt; Consolider les acquis, encourager l'intégration de nouvelles pratiques et définir pour partie le contenu de la formation AN 2</a:t>
            </a:r>
          </a:p>
          <a:p>
            <a:r>
              <a:rPr lang="fr-FR" sz="1200" u="sng" dirty="0">
                <a:latin typeface="Marianne" panose="02000000000000000000" pitchFamily="2" charset="0"/>
              </a:rPr>
              <a:t>Contenu : </a:t>
            </a:r>
          </a:p>
          <a:p>
            <a:pPr marL="285750" indent="-285750">
              <a:buFontTx/>
              <a:buChar char="-"/>
            </a:pPr>
            <a:r>
              <a:rPr lang="fr-FR" sz="1200" dirty="0">
                <a:latin typeface="Marianne" panose="02000000000000000000" pitchFamily="2" charset="0"/>
              </a:rPr>
              <a:t>Retours d'expériences (pratique, travaux d'élèves, etc.) </a:t>
            </a:r>
          </a:p>
          <a:p>
            <a:pPr marL="285750" indent="-285750">
              <a:buFontTx/>
              <a:buChar char="-"/>
            </a:pPr>
            <a:r>
              <a:rPr lang="fr-FR" sz="1200" dirty="0">
                <a:latin typeface="Marianne" panose="02000000000000000000" pitchFamily="2" charset="0"/>
              </a:rPr>
              <a:t>Analyse et feedback par les pairs </a:t>
            </a:r>
          </a:p>
          <a:p>
            <a:pPr marL="285750" indent="-285750">
              <a:buFontTx/>
              <a:buChar char="-"/>
            </a:pPr>
            <a:r>
              <a:rPr lang="fr-FR" sz="1200" dirty="0">
                <a:latin typeface="Marianne" panose="02000000000000000000" pitchFamily="2" charset="0"/>
              </a:rPr>
              <a:t>Évaluation de la formation</a:t>
            </a:r>
            <a:endParaRPr lang="fr-FR" sz="1200" u="sng" dirty="0">
              <a:latin typeface="Marianne" panose="02000000000000000000" pitchFamily="2" charset="0"/>
            </a:endParaRPr>
          </a:p>
        </p:txBody>
      </p:sp>
      <p:sp>
        <p:nvSpPr>
          <p:cNvPr id="35" name="ZoneTexte 34">
            <a:extLst>
              <a:ext uri="{FF2B5EF4-FFF2-40B4-BE49-F238E27FC236}">
                <a16:creationId xmlns:a16="http://schemas.microsoft.com/office/drawing/2014/main" id="{0F7CB65B-CBEF-4638-ACC2-BCCADA067320}"/>
              </a:ext>
            </a:extLst>
          </p:cNvPr>
          <p:cNvSpPr txBox="1"/>
          <p:nvPr/>
        </p:nvSpPr>
        <p:spPr>
          <a:xfrm>
            <a:off x="2113554" y="5616581"/>
            <a:ext cx="3261352" cy="307777"/>
          </a:xfrm>
          <a:prstGeom prst="rect">
            <a:avLst/>
          </a:prstGeom>
          <a:noFill/>
        </p:spPr>
        <p:txBody>
          <a:bodyPr wrap="square" rtlCol="0">
            <a:spAutoFit/>
          </a:bodyPr>
          <a:lstStyle/>
          <a:p>
            <a:r>
              <a:rPr lang="fr-FR" sz="1400" b="1" dirty="0">
                <a:solidFill>
                  <a:srgbClr val="00AF50"/>
                </a:solidFill>
                <a:latin typeface="Marianne" panose="02000000000000000000" pitchFamily="2" charset="0"/>
              </a:rPr>
              <a:t>ANN</a:t>
            </a:r>
            <a:r>
              <a:rPr lang="fr-FR" altLang="fr-FR" sz="1400" b="1" dirty="0">
                <a:solidFill>
                  <a:srgbClr val="00AF50"/>
                </a:solidFill>
                <a:latin typeface="Marianne" panose="02000000000000000000" pitchFamily="2" charset="0"/>
              </a:rPr>
              <a:t>É</a:t>
            </a:r>
            <a:r>
              <a:rPr lang="fr-FR" sz="1400" b="1" dirty="0">
                <a:solidFill>
                  <a:srgbClr val="00AF50"/>
                </a:solidFill>
                <a:latin typeface="Marianne" panose="02000000000000000000" pitchFamily="2" charset="0"/>
              </a:rPr>
              <a:t>E 2 – 9H</a:t>
            </a:r>
            <a:endParaRPr lang="fr-FR" sz="1400" dirty="0">
              <a:solidFill>
                <a:schemeClr val="bg2">
                  <a:lumMod val="50000"/>
                </a:schemeClr>
              </a:solidFill>
              <a:latin typeface="Marianne" panose="02000000000000000000" pitchFamily="2" charset="0"/>
            </a:endParaRPr>
          </a:p>
        </p:txBody>
      </p:sp>
      <p:pic>
        <p:nvPicPr>
          <p:cNvPr id="3" name="Image 2">
            <a:extLst>
              <a:ext uri="{FF2B5EF4-FFF2-40B4-BE49-F238E27FC236}">
                <a16:creationId xmlns:a16="http://schemas.microsoft.com/office/drawing/2014/main" id="{FBFEEAA5-7ED2-4713-BACC-62AA4FABC6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7972" y="9416409"/>
            <a:ext cx="619993" cy="331948"/>
          </a:xfrm>
          <a:prstGeom prst="rect">
            <a:avLst/>
          </a:prstGeom>
        </p:spPr>
      </p:pic>
      <p:sp>
        <p:nvSpPr>
          <p:cNvPr id="5" name="ZoneTexte 4">
            <a:extLst>
              <a:ext uri="{FF2B5EF4-FFF2-40B4-BE49-F238E27FC236}">
                <a16:creationId xmlns:a16="http://schemas.microsoft.com/office/drawing/2014/main" id="{4CA2AE17-F62F-6026-D607-F2A8B37A9D8A}"/>
              </a:ext>
            </a:extLst>
          </p:cNvPr>
          <p:cNvSpPr txBox="1"/>
          <p:nvPr/>
        </p:nvSpPr>
        <p:spPr>
          <a:xfrm>
            <a:off x="2102519" y="5830363"/>
            <a:ext cx="4486930" cy="3416320"/>
          </a:xfrm>
          <a:prstGeom prst="rect">
            <a:avLst/>
          </a:prstGeom>
          <a:noFill/>
        </p:spPr>
        <p:txBody>
          <a:bodyPr wrap="square" rtlCol="0">
            <a:spAutoFit/>
          </a:bodyPr>
          <a:lstStyle/>
          <a:p>
            <a:r>
              <a:rPr lang="fr-FR" sz="1200" b="1" dirty="0">
                <a:latin typeface="Marianne" panose="02000000000000000000" pitchFamily="2" charset="0"/>
              </a:rPr>
              <a:t>Module 4 : Visio Point d’étape</a:t>
            </a:r>
          </a:p>
          <a:p>
            <a:r>
              <a:rPr lang="fr-FR" sz="1200" dirty="0">
                <a:latin typeface="Marianne" panose="02000000000000000000" pitchFamily="2" charset="0"/>
              </a:rPr>
              <a:t>1H30 en synchrone</a:t>
            </a:r>
          </a:p>
          <a:p>
            <a:r>
              <a:rPr lang="fr-FR" sz="1200" u="sng" dirty="0">
                <a:latin typeface="Marianne" panose="02000000000000000000" pitchFamily="2" charset="0"/>
              </a:rPr>
              <a:t>Objectifs </a:t>
            </a:r>
            <a:r>
              <a:rPr lang="fr-FR" sz="1200" dirty="0">
                <a:latin typeface="Marianne" panose="02000000000000000000" pitchFamily="2" charset="0"/>
              </a:rPr>
              <a:t>: Présenter le cadre de la formation AN 2 et pointer les besoins des participants concernant les outils numériques y compris IA.</a:t>
            </a:r>
          </a:p>
          <a:p>
            <a:r>
              <a:rPr lang="fr-FR" sz="1200" u="sng" dirty="0">
                <a:latin typeface="Marianne" panose="02000000000000000000" pitchFamily="2" charset="0"/>
              </a:rPr>
              <a:t>Contenu : </a:t>
            </a:r>
          </a:p>
          <a:p>
            <a:pPr marL="285750" indent="-285750">
              <a:buFontTx/>
              <a:buChar char="-"/>
            </a:pPr>
            <a:r>
              <a:rPr lang="fr-FR" sz="1200" dirty="0">
                <a:latin typeface="Marianne" panose="02000000000000000000" pitchFamily="2" charset="0"/>
              </a:rPr>
              <a:t>Présentation du calendrier et du programme </a:t>
            </a:r>
          </a:p>
          <a:p>
            <a:pPr marL="285750" indent="-285750">
              <a:buFontTx/>
              <a:buChar char="-"/>
            </a:pPr>
            <a:r>
              <a:rPr lang="fr-FR" sz="1200" dirty="0">
                <a:latin typeface="Marianne" panose="02000000000000000000" pitchFamily="2" charset="0"/>
              </a:rPr>
              <a:t>Répartition des participants dans les modules au choix</a:t>
            </a:r>
          </a:p>
          <a:p>
            <a:pPr marL="285750" indent="-285750">
              <a:buFontTx/>
              <a:buChar char="-"/>
            </a:pPr>
            <a:endParaRPr lang="fr-FR" sz="1200" dirty="0">
              <a:latin typeface="Marianne" panose="02000000000000000000" pitchFamily="2" charset="0"/>
            </a:endParaRPr>
          </a:p>
          <a:p>
            <a:r>
              <a:rPr lang="fr-FR" sz="1200" b="1" dirty="0">
                <a:latin typeface="Marianne" panose="02000000000000000000" pitchFamily="2" charset="0"/>
              </a:rPr>
              <a:t>Module 5 : Tronc commun</a:t>
            </a:r>
          </a:p>
          <a:p>
            <a:r>
              <a:rPr lang="fr-FR" sz="1200" dirty="0">
                <a:latin typeface="Marianne" panose="02000000000000000000" pitchFamily="2" charset="0"/>
                <a:cs typeface="Calibri" panose="020F0502020204030204" pitchFamily="34" charset="0"/>
              </a:rPr>
              <a:t>3H en présentiel</a:t>
            </a:r>
            <a:endParaRPr lang="fr-FR" sz="1200" dirty="0">
              <a:latin typeface="Marianne" panose="02000000000000000000" pitchFamily="2" charset="0"/>
            </a:endParaRPr>
          </a:p>
          <a:p>
            <a:r>
              <a:rPr lang="fr-FR" sz="1200" u="sng" dirty="0">
                <a:latin typeface="Marianne" panose="02000000000000000000" pitchFamily="2" charset="0"/>
              </a:rPr>
              <a:t>Objectifs </a:t>
            </a:r>
            <a:r>
              <a:rPr lang="fr-FR" sz="1200" dirty="0">
                <a:latin typeface="Marianne" panose="02000000000000000000" pitchFamily="2" charset="0"/>
              </a:rPr>
              <a:t>: approfondir le travail initié sur la place du numérique (y compris IA) dans le cours d’arts plastiques. Le numérique pour répondre aux besoins spécifiques des élèves – les outils du professeur.</a:t>
            </a:r>
          </a:p>
          <a:p>
            <a:r>
              <a:rPr lang="fr-FR" sz="1200" u="sng" dirty="0">
                <a:latin typeface="Marianne" panose="02000000000000000000" pitchFamily="2" charset="0"/>
              </a:rPr>
              <a:t>Contenu : </a:t>
            </a:r>
          </a:p>
          <a:p>
            <a:pPr marL="285750" indent="-285750">
              <a:buFontTx/>
              <a:buChar char="-"/>
            </a:pPr>
            <a:r>
              <a:rPr lang="fr-FR" sz="1200" dirty="0">
                <a:latin typeface="Marianne" panose="02000000000000000000" pitchFamily="2" charset="0"/>
              </a:rPr>
              <a:t>Apports de contenu</a:t>
            </a:r>
          </a:p>
          <a:p>
            <a:pPr marL="285750" indent="-285750">
              <a:buFontTx/>
              <a:buChar char="-"/>
            </a:pPr>
            <a:r>
              <a:rPr lang="fr-FR" sz="1200" dirty="0">
                <a:latin typeface="Marianne" panose="02000000000000000000" pitchFamily="2" charset="0"/>
              </a:rPr>
              <a:t>Ateliers et partage de pratiques</a:t>
            </a:r>
          </a:p>
        </p:txBody>
      </p:sp>
      <p:sp>
        <p:nvSpPr>
          <p:cNvPr id="45" name="Rectangle : coins arrondis 44">
            <a:extLst>
              <a:ext uri="{FF2B5EF4-FFF2-40B4-BE49-F238E27FC236}">
                <a16:creationId xmlns:a16="http://schemas.microsoft.com/office/drawing/2014/main" id="{27340786-A361-4296-A53E-444D66D12E02}"/>
              </a:ext>
            </a:extLst>
          </p:cNvPr>
          <p:cNvSpPr/>
          <p:nvPr/>
        </p:nvSpPr>
        <p:spPr>
          <a:xfrm>
            <a:off x="558624" y="1863024"/>
            <a:ext cx="6211976" cy="850262"/>
          </a:xfrm>
          <a:prstGeom prst="roundRect">
            <a:avLst/>
          </a:prstGeom>
          <a:solidFill>
            <a:srgbClr val="92D050"/>
          </a:solid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bg1"/>
                </a:solidFill>
                <a:latin typeface="Marianne" panose="02000000000000000000" pitchFamily="2" charset="0"/>
              </a:rPr>
              <a:t>Parcours Arts Plastiques – actualisation et analyse de pratiques professionnelles</a:t>
            </a:r>
          </a:p>
        </p:txBody>
      </p:sp>
      <p:sp>
        <p:nvSpPr>
          <p:cNvPr id="46" name="Rectangle : coins arrondis 45">
            <a:extLst>
              <a:ext uri="{FF2B5EF4-FFF2-40B4-BE49-F238E27FC236}">
                <a16:creationId xmlns:a16="http://schemas.microsoft.com/office/drawing/2014/main" id="{8C0D556F-B75F-443D-9F4D-C849AA33E6A0}"/>
              </a:ext>
            </a:extLst>
          </p:cNvPr>
          <p:cNvSpPr/>
          <p:nvPr/>
        </p:nvSpPr>
        <p:spPr>
          <a:xfrm>
            <a:off x="540930" y="1136466"/>
            <a:ext cx="4855747" cy="715963"/>
          </a:xfrm>
          <a:prstGeom prst="roundRect">
            <a:avLst/>
          </a:prstGeom>
          <a:solidFill>
            <a:srgbClr val="00AF50"/>
          </a:solidFill>
          <a:ln w="38100">
            <a:solidFill>
              <a:srgbClr val="00AF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tLang="fr-FR" b="1" dirty="0">
              <a:solidFill>
                <a:srgbClr val="6FABD2"/>
              </a:solidFill>
              <a:latin typeface="Marianne" panose="02000000000000000000" pitchFamily="2" charset="0"/>
            </a:endParaRPr>
          </a:p>
          <a:p>
            <a:pPr algn="ctr"/>
            <a:r>
              <a:rPr lang="fr-FR" altLang="fr-FR" b="1" dirty="0">
                <a:solidFill>
                  <a:schemeClr val="bg1"/>
                </a:solidFill>
                <a:latin typeface="Marianne" panose="02000000000000000000" pitchFamily="2" charset="0"/>
              </a:rPr>
              <a:t>ARTS PLASTIQUES</a:t>
            </a:r>
            <a:endParaRPr lang="fr-FR" sz="2000" b="1" dirty="0">
              <a:solidFill>
                <a:schemeClr val="bg1"/>
              </a:solidFill>
            </a:endParaRPr>
          </a:p>
          <a:p>
            <a:pPr algn="ctr"/>
            <a:endParaRPr lang="fr-FR" altLang="fr-FR" sz="2000" b="1" dirty="0">
              <a:solidFill>
                <a:srgbClr val="6FABD2"/>
              </a:solidFill>
              <a:latin typeface="Marianne" panose="02000000000000000000" pitchFamily="2" charset="0"/>
            </a:endParaRPr>
          </a:p>
        </p:txBody>
      </p:sp>
      <p:sp>
        <p:nvSpPr>
          <p:cNvPr id="47" name="ZoneTexte 46">
            <a:extLst>
              <a:ext uri="{FF2B5EF4-FFF2-40B4-BE49-F238E27FC236}">
                <a16:creationId xmlns:a16="http://schemas.microsoft.com/office/drawing/2014/main" id="{9A84ECFC-6FB4-4217-BFA6-70061DA870CA}"/>
              </a:ext>
            </a:extLst>
          </p:cNvPr>
          <p:cNvSpPr txBox="1"/>
          <p:nvPr/>
        </p:nvSpPr>
        <p:spPr>
          <a:xfrm>
            <a:off x="5313609" y="79778"/>
            <a:ext cx="1500187" cy="92333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r"/>
            <a:r>
              <a:rPr lang="fr-FR" b="1" dirty="0">
                <a:solidFill>
                  <a:srgbClr val="92D050"/>
                </a:solidFill>
                <a:latin typeface="Marianne" panose="02000000000000000000" pitchFamily="50" charset="0"/>
              </a:rPr>
              <a:t>PARCOURS BALISÉS </a:t>
            </a:r>
          </a:p>
          <a:p>
            <a:pPr algn="r"/>
            <a:r>
              <a:rPr lang="fr-FR" b="1" dirty="0">
                <a:solidFill>
                  <a:srgbClr val="92D050"/>
                </a:solidFill>
                <a:latin typeface="Marianne" panose="02000000000000000000" pitchFamily="50" charset="0"/>
              </a:rPr>
              <a:t>25–27</a:t>
            </a:r>
          </a:p>
        </p:txBody>
      </p:sp>
      <p:pic>
        <p:nvPicPr>
          <p:cNvPr id="48" name="Graphique 47" descr="Chronomètre">
            <a:extLst>
              <a:ext uri="{FF2B5EF4-FFF2-40B4-BE49-F238E27FC236}">
                <a16:creationId xmlns:a16="http://schemas.microsoft.com/office/drawing/2014/main" id="{AB149ED2-C5D4-46A9-B693-A2E9C6073D1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flipV="1">
            <a:off x="793778" y="3631143"/>
            <a:ext cx="461026" cy="461026"/>
          </a:xfrm>
          <a:prstGeom prst="rect">
            <a:avLst/>
          </a:prstGeom>
        </p:spPr>
      </p:pic>
      <p:pic>
        <p:nvPicPr>
          <p:cNvPr id="49" name="Graphique 48" descr="Public cible">
            <a:extLst>
              <a:ext uri="{FF2B5EF4-FFF2-40B4-BE49-F238E27FC236}">
                <a16:creationId xmlns:a16="http://schemas.microsoft.com/office/drawing/2014/main" id="{E842D2C6-F546-4B4F-AB08-99271A6456CD}"/>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58483" y="5849873"/>
            <a:ext cx="501040" cy="501040"/>
          </a:xfrm>
          <a:prstGeom prst="rect">
            <a:avLst/>
          </a:prstGeom>
        </p:spPr>
      </p:pic>
      <p:grpSp>
        <p:nvGrpSpPr>
          <p:cNvPr id="50" name="Groupe 49">
            <a:extLst>
              <a:ext uri="{FF2B5EF4-FFF2-40B4-BE49-F238E27FC236}">
                <a16:creationId xmlns:a16="http://schemas.microsoft.com/office/drawing/2014/main" id="{A2B8E4C8-5718-4865-86EF-6FC66F79914E}"/>
              </a:ext>
            </a:extLst>
          </p:cNvPr>
          <p:cNvGrpSpPr/>
          <p:nvPr/>
        </p:nvGrpSpPr>
        <p:grpSpPr>
          <a:xfrm>
            <a:off x="245004" y="4088128"/>
            <a:ext cx="1680394" cy="2903918"/>
            <a:chOff x="175695" y="2969842"/>
            <a:chExt cx="1645439" cy="2547150"/>
          </a:xfrm>
        </p:grpSpPr>
        <p:sp>
          <p:nvSpPr>
            <p:cNvPr id="51" name="ZoneTexte 50">
              <a:extLst>
                <a:ext uri="{FF2B5EF4-FFF2-40B4-BE49-F238E27FC236}">
                  <a16:creationId xmlns:a16="http://schemas.microsoft.com/office/drawing/2014/main" id="{4CBAC80A-B5B3-4292-A870-EF0CF36AA44E}"/>
                </a:ext>
              </a:extLst>
            </p:cNvPr>
            <p:cNvSpPr txBox="1"/>
            <p:nvPr/>
          </p:nvSpPr>
          <p:spPr>
            <a:xfrm>
              <a:off x="409929" y="2969842"/>
              <a:ext cx="1095472" cy="296960"/>
            </a:xfrm>
            <a:prstGeom prst="rect">
              <a:avLst/>
            </a:prstGeom>
            <a:noFill/>
          </p:spPr>
          <p:txBody>
            <a:bodyPr wrap="square" rtlCol="0">
              <a:spAutoFit/>
            </a:bodyPr>
            <a:lstStyle/>
            <a:p>
              <a:pPr algn="ctr"/>
              <a:r>
                <a:rPr lang="fr-FR" sz="800" b="1" dirty="0">
                  <a:solidFill>
                    <a:srgbClr val="00AF50"/>
                  </a:solidFill>
                  <a:latin typeface="Marianne" panose="02000000000000000000" pitchFamily="50" charset="0"/>
                </a:rPr>
                <a:t>MODALITÉS DE LA FORMATION</a:t>
              </a:r>
            </a:p>
          </p:txBody>
        </p:sp>
        <p:sp>
          <p:nvSpPr>
            <p:cNvPr id="53" name="ZoneTexte 52">
              <a:extLst>
                <a:ext uri="{FF2B5EF4-FFF2-40B4-BE49-F238E27FC236}">
                  <a16:creationId xmlns:a16="http://schemas.microsoft.com/office/drawing/2014/main" id="{BC23E979-90BD-41E1-91D9-6206E02DB813}"/>
                </a:ext>
              </a:extLst>
            </p:cNvPr>
            <p:cNvSpPr txBox="1">
              <a:spLocks noChangeAspect="1"/>
            </p:cNvSpPr>
            <p:nvPr/>
          </p:nvSpPr>
          <p:spPr>
            <a:xfrm>
              <a:off x="294980" y="3309471"/>
              <a:ext cx="1526154" cy="728903"/>
            </a:xfrm>
            <a:prstGeom prst="rect">
              <a:avLst/>
            </a:prstGeom>
            <a:noFill/>
          </p:spPr>
          <p:txBody>
            <a:bodyPr wrap="square" rtlCol="0">
              <a:spAutoFit/>
            </a:bodyPr>
            <a:lstStyle/>
            <a:p>
              <a:pPr marL="1230" marR="14468">
                <a:tabLst>
                  <a:tab pos="86811" algn="l"/>
                </a:tabLst>
              </a:pPr>
              <a:r>
                <a:rPr lang="fr-FR" sz="1000" b="1" dirty="0">
                  <a:latin typeface="Marianne" panose="02000000000000000000" pitchFamily="50" charset="0"/>
                  <a:cs typeface="Roboto"/>
                </a:rPr>
                <a:t>Durée du Parcours  18H sur  2 années</a:t>
              </a:r>
            </a:p>
            <a:p>
              <a:pPr marL="172680" marR="14468" indent="-171450">
                <a:buFont typeface="Wingdings" panose="05000000000000000000" pitchFamily="2" charset="2"/>
                <a:buChar char="§"/>
                <a:tabLst>
                  <a:tab pos="86811" algn="l"/>
                </a:tabLst>
              </a:pPr>
              <a:r>
                <a:rPr lang="fr-FR" sz="900" dirty="0">
                  <a:solidFill>
                    <a:schemeClr val="bg1">
                      <a:lumMod val="50000"/>
                    </a:schemeClr>
                  </a:solidFill>
                  <a:latin typeface="Marianne" panose="02000000000000000000" pitchFamily="50" charset="0"/>
                  <a:cs typeface="Roboto"/>
                </a:rPr>
                <a:t>Présentiel     12H</a:t>
              </a:r>
            </a:p>
            <a:p>
              <a:pPr marL="172680" marR="14468" indent="-171450">
                <a:buFont typeface="Wingdings" panose="05000000000000000000" pitchFamily="2" charset="2"/>
                <a:buChar char="§"/>
                <a:tabLst>
                  <a:tab pos="86811" algn="l"/>
                </a:tabLst>
              </a:pPr>
              <a:r>
                <a:rPr lang="fr-FR" sz="900" dirty="0">
                  <a:solidFill>
                    <a:schemeClr val="bg1">
                      <a:lumMod val="50000"/>
                    </a:schemeClr>
                  </a:solidFill>
                  <a:latin typeface="Marianne" panose="02000000000000000000" pitchFamily="50" charset="0"/>
                </a:rPr>
                <a:t>Synchrone     6H</a:t>
              </a:r>
            </a:p>
            <a:p>
              <a:pPr marL="1230" marR="14468">
                <a:tabLst>
                  <a:tab pos="86811" algn="l"/>
                </a:tabLst>
              </a:pPr>
              <a:endParaRPr lang="fr-FR" sz="1000" b="1" dirty="0">
                <a:solidFill>
                  <a:srgbClr val="92D050"/>
                </a:solidFill>
                <a:latin typeface="Marianne" panose="02000000000000000000" pitchFamily="50" charset="0"/>
                <a:cs typeface="Roboto"/>
              </a:endParaRPr>
            </a:p>
          </p:txBody>
        </p:sp>
        <p:sp>
          <p:nvSpPr>
            <p:cNvPr id="54" name="ZoneTexte 53">
              <a:extLst>
                <a:ext uri="{FF2B5EF4-FFF2-40B4-BE49-F238E27FC236}">
                  <a16:creationId xmlns:a16="http://schemas.microsoft.com/office/drawing/2014/main" id="{3F2F8BDD-DFDB-4344-9108-45DAE2B56C3B}"/>
                </a:ext>
              </a:extLst>
            </p:cNvPr>
            <p:cNvSpPr txBox="1"/>
            <p:nvPr/>
          </p:nvSpPr>
          <p:spPr>
            <a:xfrm>
              <a:off x="452773" y="4902163"/>
              <a:ext cx="972000" cy="188975"/>
            </a:xfrm>
            <a:prstGeom prst="rect">
              <a:avLst/>
            </a:prstGeom>
            <a:noFill/>
          </p:spPr>
          <p:txBody>
            <a:bodyPr wrap="square" rtlCol="0">
              <a:spAutoFit/>
            </a:bodyPr>
            <a:lstStyle/>
            <a:p>
              <a:pPr algn="ctr"/>
              <a:r>
                <a:rPr lang="fr-FR" sz="800" b="1" dirty="0">
                  <a:solidFill>
                    <a:srgbClr val="00AF50"/>
                  </a:solidFill>
                  <a:latin typeface="Marianne" panose="02000000000000000000" pitchFamily="50" charset="0"/>
                </a:rPr>
                <a:t>PUBLIC CIBLE</a:t>
              </a:r>
            </a:p>
          </p:txBody>
        </p:sp>
        <p:sp>
          <p:nvSpPr>
            <p:cNvPr id="55" name="ZoneTexte 54">
              <a:extLst>
                <a:ext uri="{FF2B5EF4-FFF2-40B4-BE49-F238E27FC236}">
                  <a16:creationId xmlns:a16="http://schemas.microsoft.com/office/drawing/2014/main" id="{B0A2FC06-66E0-449F-82A4-78CBA2995EAA}"/>
                </a:ext>
              </a:extLst>
            </p:cNvPr>
            <p:cNvSpPr txBox="1">
              <a:spLocks noChangeAspect="1"/>
            </p:cNvSpPr>
            <p:nvPr/>
          </p:nvSpPr>
          <p:spPr>
            <a:xfrm>
              <a:off x="175695" y="5071552"/>
              <a:ext cx="1526154" cy="445440"/>
            </a:xfrm>
            <a:prstGeom prst="rect">
              <a:avLst/>
            </a:prstGeom>
            <a:noFill/>
          </p:spPr>
          <p:txBody>
            <a:bodyPr wrap="square" rtlCol="0">
              <a:spAutoFit/>
            </a:bodyPr>
            <a:lstStyle/>
            <a:p>
              <a:pPr algn="ctr"/>
              <a:r>
                <a:rPr lang="fr-FR" sz="900" dirty="0">
                  <a:solidFill>
                    <a:schemeClr val="bg1">
                      <a:lumMod val="50000"/>
                    </a:schemeClr>
                  </a:solidFill>
                  <a:latin typeface="Marianne" panose="02000000000000000000" pitchFamily="50" charset="0"/>
                </a:rPr>
                <a:t>Professeurs d’arts plastiques </a:t>
              </a:r>
            </a:p>
            <a:p>
              <a:pPr algn="ctr"/>
              <a:r>
                <a:rPr lang="fr-FR" sz="900" dirty="0">
                  <a:solidFill>
                    <a:schemeClr val="bg1">
                      <a:lumMod val="50000"/>
                    </a:schemeClr>
                  </a:solidFill>
                  <a:latin typeface="Marianne" panose="02000000000000000000" pitchFamily="50" charset="0"/>
                </a:rPr>
                <a:t>(collège et lycée)</a:t>
              </a:r>
            </a:p>
          </p:txBody>
        </p:sp>
      </p:grpSp>
      <p:pic>
        <p:nvPicPr>
          <p:cNvPr id="56" name="Graphique 55" descr="Liste de vérification">
            <a:extLst>
              <a:ext uri="{FF2B5EF4-FFF2-40B4-BE49-F238E27FC236}">
                <a16:creationId xmlns:a16="http://schemas.microsoft.com/office/drawing/2014/main" id="{A4198813-3B9A-496F-9534-0139DB3FDC78}"/>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803241" y="7405647"/>
            <a:ext cx="426175" cy="416051"/>
          </a:xfrm>
          <a:prstGeom prst="rect">
            <a:avLst/>
          </a:prstGeom>
        </p:spPr>
      </p:pic>
      <p:sp>
        <p:nvSpPr>
          <p:cNvPr id="57" name="Rectangle 56">
            <a:extLst>
              <a:ext uri="{FF2B5EF4-FFF2-40B4-BE49-F238E27FC236}">
                <a16:creationId xmlns:a16="http://schemas.microsoft.com/office/drawing/2014/main" id="{A4688B95-EC7C-4ABE-B32B-BC35167016D6}"/>
              </a:ext>
            </a:extLst>
          </p:cNvPr>
          <p:cNvSpPr/>
          <p:nvPr/>
        </p:nvSpPr>
        <p:spPr>
          <a:xfrm>
            <a:off x="314663" y="8235298"/>
            <a:ext cx="1419256" cy="923330"/>
          </a:xfrm>
          <a:prstGeom prst="rect">
            <a:avLst/>
          </a:prstGeom>
        </p:spPr>
        <p:txBody>
          <a:bodyPr wrap="square">
            <a:spAutoFit/>
          </a:bodyPr>
          <a:lstStyle/>
          <a:p>
            <a:pPr marL="1230" marR="14468" lvl="0" algn="ctr">
              <a:tabLst>
                <a:tab pos="86811" algn="l"/>
              </a:tabLst>
            </a:pPr>
            <a:r>
              <a:rPr lang="fr-FR" sz="900" dirty="0">
                <a:solidFill>
                  <a:prstClr val="white">
                    <a:lumMod val="50000"/>
                  </a:prstClr>
                </a:solidFill>
                <a:latin typeface="Marianne" panose="02000000000000000000" pitchFamily="50" charset="0"/>
              </a:rPr>
              <a:t>Inscription individuelle et quelques places en public désigné</a:t>
            </a:r>
          </a:p>
          <a:p>
            <a:pPr marL="1230" marR="14468" lvl="0" algn="ctr">
              <a:tabLst>
                <a:tab pos="86811" algn="l"/>
              </a:tabLst>
            </a:pPr>
            <a:r>
              <a:rPr lang="fr-FR" sz="900" dirty="0">
                <a:solidFill>
                  <a:prstClr val="white">
                    <a:lumMod val="50000"/>
                  </a:prstClr>
                </a:solidFill>
                <a:latin typeface="Marianne" panose="02000000000000000000" pitchFamily="50" charset="0"/>
              </a:rPr>
              <a:t>24 places</a:t>
            </a:r>
          </a:p>
          <a:p>
            <a:pPr marL="172680" marR="14468" lvl="0" indent="-171450">
              <a:buFont typeface="Wingdings" panose="05000000000000000000" pitchFamily="2" charset="2"/>
              <a:buChar char="§"/>
              <a:tabLst>
                <a:tab pos="86811" algn="l"/>
              </a:tabLst>
            </a:pPr>
            <a:endParaRPr lang="fr-FR" sz="900" dirty="0">
              <a:solidFill>
                <a:prstClr val="white">
                  <a:lumMod val="50000"/>
                </a:prstClr>
              </a:solidFill>
              <a:latin typeface="Marianne" panose="02000000000000000000" pitchFamily="50" charset="0"/>
            </a:endParaRPr>
          </a:p>
        </p:txBody>
      </p:sp>
      <p:sp>
        <p:nvSpPr>
          <p:cNvPr id="58" name="Rectangle 57">
            <a:extLst>
              <a:ext uri="{FF2B5EF4-FFF2-40B4-BE49-F238E27FC236}">
                <a16:creationId xmlns:a16="http://schemas.microsoft.com/office/drawing/2014/main" id="{79CAF385-EE9E-40DF-AACA-8A4A7C5E9CCA}"/>
              </a:ext>
            </a:extLst>
          </p:cNvPr>
          <p:cNvSpPr/>
          <p:nvPr/>
        </p:nvSpPr>
        <p:spPr>
          <a:xfrm>
            <a:off x="554392" y="7886759"/>
            <a:ext cx="909223" cy="338554"/>
          </a:xfrm>
          <a:prstGeom prst="rect">
            <a:avLst/>
          </a:prstGeom>
        </p:spPr>
        <p:txBody>
          <a:bodyPr wrap="none">
            <a:spAutoFit/>
          </a:bodyPr>
          <a:lstStyle/>
          <a:p>
            <a:pPr lvl="0" algn="ctr"/>
            <a:r>
              <a:rPr lang="fr-FR" sz="800" b="1" dirty="0">
                <a:solidFill>
                  <a:srgbClr val="00AF50"/>
                </a:solidFill>
                <a:latin typeface="Marianne" panose="02000000000000000000" pitchFamily="50" charset="0"/>
              </a:rPr>
              <a:t>MODALITÉS</a:t>
            </a:r>
          </a:p>
          <a:p>
            <a:pPr lvl="0" algn="ctr"/>
            <a:r>
              <a:rPr lang="fr-FR" sz="800" b="1" dirty="0">
                <a:solidFill>
                  <a:srgbClr val="00AF50"/>
                </a:solidFill>
                <a:latin typeface="Marianne" panose="02000000000000000000" pitchFamily="50" charset="0"/>
              </a:rPr>
              <a:t> INSCRIPTION</a:t>
            </a:r>
          </a:p>
        </p:txBody>
      </p:sp>
    </p:spTree>
    <p:extLst>
      <p:ext uri="{BB962C8B-B14F-4D97-AF65-F5344CB8AC3E}">
        <p14:creationId xmlns:p14="http://schemas.microsoft.com/office/powerpoint/2010/main" val="2076198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15046454-3F53-4F26-863D-D14F7F027B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861" y="196048"/>
            <a:ext cx="933450" cy="720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D4D4D6"/>
                  </a:outerShdw>
                </a:effectLst>
              </a14:hiddenEffects>
            </a:ext>
          </a:extLst>
        </p:spPr>
      </p:pic>
      <p:cxnSp>
        <p:nvCxnSpPr>
          <p:cNvPr id="1027" name="AutoShape 3">
            <a:extLst>
              <a:ext uri="{FF2B5EF4-FFF2-40B4-BE49-F238E27FC236}">
                <a16:creationId xmlns:a16="http://schemas.microsoft.com/office/drawing/2014/main" id="{EFEDBE3B-D1E7-47CE-B645-32B130C80364}"/>
              </a:ext>
            </a:extLst>
          </p:cNvPr>
          <p:cNvCxnSpPr>
            <a:cxnSpLocks noChangeShapeType="1"/>
          </p:cNvCxnSpPr>
          <p:nvPr/>
        </p:nvCxnSpPr>
        <p:spPr bwMode="auto">
          <a:xfrm>
            <a:off x="2171700" y="200144"/>
            <a:ext cx="6350" cy="682625"/>
          </a:xfrm>
          <a:prstGeom prst="straightConnector1">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D4D4D6"/>
                  </a:outerShdw>
                </a:effectLst>
              </a14:hiddenEffects>
            </a:ext>
          </a:extLst>
        </p:spPr>
      </p:cxnSp>
      <p:sp>
        <p:nvSpPr>
          <p:cNvPr id="4" name="Text Box 4">
            <a:extLst>
              <a:ext uri="{FF2B5EF4-FFF2-40B4-BE49-F238E27FC236}">
                <a16:creationId xmlns:a16="http://schemas.microsoft.com/office/drawing/2014/main" id="{C9E378FD-EFC9-40EB-903D-3806E2B2E03B}"/>
              </a:ext>
            </a:extLst>
          </p:cNvPr>
          <p:cNvSpPr txBox="1">
            <a:spLocks noChangeArrowheads="1"/>
          </p:cNvSpPr>
          <p:nvPr/>
        </p:nvSpPr>
        <p:spPr bwMode="auto">
          <a:xfrm>
            <a:off x="2178050" y="196048"/>
            <a:ext cx="3154363" cy="71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D4D4D6"/>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000" b="1" i="0" u="none" strike="noStrike" cap="none" normalizeH="0" baseline="0" dirty="0">
                <a:ln>
                  <a:noFill/>
                </a:ln>
                <a:solidFill>
                  <a:srgbClr val="000000"/>
                </a:solidFill>
                <a:effectLst/>
                <a:latin typeface="Marianne" panose="02000000000000000000" pitchFamily="50" charset="0"/>
              </a:rPr>
              <a:t>EAFC</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1" i="0" u="none" strike="noStrike" cap="none" normalizeH="0" baseline="0" dirty="0">
                <a:ln>
                  <a:noFill/>
                </a:ln>
                <a:solidFill>
                  <a:srgbClr val="000000"/>
                </a:solidFill>
                <a:effectLst/>
                <a:latin typeface="Marianne" panose="02000000000000000000" pitchFamily="50" charset="0"/>
              </a:rPr>
              <a:t>Ecole Académique de la Formation Continue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32" name="Rectangle 7">
            <a:extLst>
              <a:ext uri="{FF2B5EF4-FFF2-40B4-BE49-F238E27FC236}">
                <a16:creationId xmlns:a16="http://schemas.microsoft.com/office/drawing/2014/main" id="{565C04EE-9B2B-4AFD-9A4A-8EC14B3729CD}"/>
              </a:ext>
            </a:extLst>
          </p:cNvPr>
          <p:cNvSpPr>
            <a:spLocks noChangeArrowheads="1"/>
          </p:cNvSpPr>
          <p:nvPr/>
        </p:nvSpPr>
        <p:spPr bwMode="auto">
          <a:xfrm>
            <a:off x="6431311" y="9367022"/>
            <a:ext cx="382485" cy="381335"/>
          </a:xfrm>
          <a:prstGeom prst="rect">
            <a:avLst/>
          </a:prstGeom>
          <a:solidFill>
            <a:schemeClr val="bg1"/>
          </a:solidFill>
          <a:ln>
            <a:noFill/>
          </a:ln>
          <a:effectLst/>
        </p:spPr>
        <p:txBody>
          <a:bodyPr vert="horz" wrap="square" lIns="36576" tIns="36576" rIns="36576" bIns="36576" numCol="1" anchor="t" anchorCtr="0" compatLnSpc="1">
            <a:prstTxWarp prst="textNoShape">
              <a:avLst/>
            </a:prstTxWarp>
          </a:bodyPr>
          <a:lstStyle/>
          <a:p>
            <a:r>
              <a:rPr lang="fr-FR" sz="1200" dirty="0">
                <a:solidFill>
                  <a:srgbClr val="00AF50"/>
                </a:solidFill>
                <a:latin typeface="Marianne" panose="02000000000000000000" pitchFamily="2" charset="0"/>
              </a:rPr>
              <a:t>2/2</a:t>
            </a:r>
          </a:p>
        </p:txBody>
      </p:sp>
      <p:sp>
        <p:nvSpPr>
          <p:cNvPr id="33" name="Rectangle : coins arrondis 32">
            <a:extLst>
              <a:ext uri="{FF2B5EF4-FFF2-40B4-BE49-F238E27FC236}">
                <a16:creationId xmlns:a16="http://schemas.microsoft.com/office/drawing/2014/main" id="{AC65D2F7-47B3-4642-9F49-38FA87491C48}"/>
              </a:ext>
            </a:extLst>
          </p:cNvPr>
          <p:cNvSpPr/>
          <p:nvPr/>
        </p:nvSpPr>
        <p:spPr>
          <a:xfrm>
            <a:off x="1905865" y="2698618"/>
            <a:ext cx="4882475" cy="6717791"/>
          </a:xfrm>
          <a:prstGeom prst="roundRect">
            <a:avLst/>
          </a:prstGeom>
          <a:solidFill>
            <a:srgbClr val="92D05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6" name="ZoneTexte 35">
            <a:extLst>
              <a:ext uri="{FF2B5EF4-FFF2-40B4-BE49-F238E27FC236}">
                <a16:creationId xmlns:a16="http://schemas.microsoft.com/office/drawing/2014/main" id="{0E446018-9E31-4B04-BFD0-8D5278BAD7CB}"/>
              </a:ext>
            </a:extLst>
          </p:cNvPr>
          <p:cNvSpPr txBox="1"/>
          <p:nvPr/>
        </p:nvSpPr>
        <p:spPr>
          <a:xfrm>
            <a:off x="2178050" y="3575189"/>
            <a:ext cx="3261352" cy="307777"/>
          </a:xfrm>
          <a:prstGeom prst="rect">
            <a:avLst/>
          </a:prstGeom>
          <a:noFill/>
        </p:spPr>
        <p:txBody>
          <a:bodyPr wrap="square" rtlCol="0">
            <a:spAutoFit/>
          </a:bodyPr>
          <a:lstStyle/>
          <a:p>
            <a:r>
              <a:rPr lang="fr-FR" sz="1400" b="1" dirty="0">
                <a:solidFill>
                  <a:srgbClr val="00AF50"/>
                </a:solidFill>
                <a:latin typeface="Marianne" panose="02000000000000000000" pitchFamily="2" charset="0"/>
              </a:rPr>
              <a:t>ANN</a:t>
            </a:r>
            <a:r>
              <a:rPr lang="fr-FR" altLang="fr-FR" sz="1400" b="1" dirty="0">
                <a:solidFill>
                  <a:srgbClr val="00AF50"/>
                </a:solidFill>
                <a:latin typeface="Marianne" panose="02000000000000000000" pitchFamily="2" charset="0"/>
              </a:rPr>
              <a:t>É</a:t>
            </a:r>
            <a:r>
              <a:rPr lang="fr-FR" sz="1400" b="1" dirty="0">
                <a:solidFill>
                  <a:srgbClr val="00AF50"/>
                </a:solidFill>
                <a:latin typeface="Marianne" panose="02000000000000000000" pitchFamily="2" charset="0"/>
              </a:rPr>
              <a:t>E 2 –  9H (suite)</a:t>
            </a:r>
            <a:endParaRPr lang="fr-FR" sz="1400" dirty="0">
              <a:solidFill>
                <a:schemeClr val="bg2">
                  <a:lumMod val="50000"/>
                </a:schemeClr>
              </a:solidFill>
              <a:latin typeface="Marianne" panose="02000000000000000000" pitchFamily="2" charset="0"/>
            </a:endParaRPr>
          </a:p>
        </p:txBody>
      </p:sp>
      <p:sp>
        <p:nvSpPr>
          <p:cNvPr id="39" name="ZoneTexte 38">
            <a:extLst>
              <a:ext uri="{FF2B5EF4-FFF2-40B4-BE49-F238E27FC236}">
                <a16:creationId xmlns:a16="http://schemas.microsoft.com/office/drawing/2014/main" id="{01702B83-DB4A-41B9-8B01-52183A6538C5}"/>
              </a:ext>
            </a:extLst>
          </p:cNvPr>
          <p:cNvSpPr txBox="1"/>
          <p:nvPr/>
        </p:nvSpPr>
        <p:spPr>
          <a:xfrm>
            <a:off x="2475469" y="3069775"/>
            <a:ext cx="4312871" cy="316690"/>
          </a:xfrm>
          <a:prstGeom prst="rect">
            <a:avLst/>
          </a:prstGeom>
          <a:noFill/>
        </p:spPr>
        <p:txBody>
          <a:bodyPr wrap="square" rtlCol="0">
            <a:spAutoFit/>
          </a:bodyPr>
          <a:lstStyle/>
          <a:p>
            <a:r>
              <a:rPr lang="fr-FR" sz="1458" b="1" dirty="0">
                <a:latin typeface="Marianne" panose="02000000000000000000" pitchFamily="50" charset="0"/>
                <a:ea typeface="Roboto" panose="02000000000000000000" pitchFamily="2" charset="0"/>
                <a:cs typeface="Roboto" panose="02000000000000000000" pitchFamily="2" charset="0"/>
              </a:rPr>
              <a:t>OBJECTIFS &amp; CONTENUS DE LA FORMATION</a:t>
            </a:r>
            <a:endParaRPr lang="fr-FR" sz="1458" dirty="0">
              <a:latin typeface="Marianne" panose="02000000000000000000" pitchFamily="50" charset="0"/>
            </a:endParaRPr>
          </a:p>
        </p:txBody>
      </p:sp>
      <p:pic>
        <p:nvPicPr>
          <p:cNvPr id="25" name="Image 24">
            <a:extLst>
              <a:ext uri="{FF2B5EF4-FFF2-40B4-BE49-F238E27FC236}">
                <a16:creationId xmlns:a16="http://schemas.microsoft.com/office/drawing/2014/main" id="{6AD69A2C-32D0-4AFE-ADAE-F5C66B81AC3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71085" y="1068971"/>
            <a:ext cx="751468" cy="751468"/>
          </a:xfrm>
          <a:prstGeom prst="rect">
            <a:avLst/>
          </a:prstGeom>
        </p:spPr>
      </p:pic>
      <p:pic>
        <p:nvPicPr>
          <p:cNvPr id="52" name="Graphique 51" descr="Mille">
            <a:extLst>
              <a:ext uri="{FF2B5EF4-FFF2-40B4-BE49-F238E27FC236}">
                <a16:creationId xmlns:a16="http://schemas.microsoft.com/office/drawing/2014/main" id="{7A5D317F-1C52-4586-91B4-37ED9B61910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76265" y="2959491"/>
            <a:ext cx="486654" cy="486654"/>
          </a:xfrm>
          <a:prstGeom prst="rect">
            <a:avLst/>
          </a:prstGeom>
        </p:spPr>
      </p:pic>
      <p:sp>
        <p:nvSpPr>
          <p:cNvPr id="29" name="Rectangle 28">
            <a:extLst>
              <a:ext uri="{FF2B5EF4-FFF2-40B4-BE49-F238E27FC236}">
                <a16:creationId xmlns:a16="http://schemas.microsoft.com/office/drawing/2014/main" id="{89EDA7A6-C841-48F0-8F15-A93C2D75C893}"/>
              </a:ext>
            </a:extLst>
          </p:cNvPr>
          <p:cNvSpPr/>
          <p:nvPr/>
        </p:nvSpPr>
        <p:spPr>
          <a:xfrm>
            <a:off x="2171700" y="3854197"/>
            <a:ext cx="4562041" cy="1231106"/>
          </a:xfrm>
          <a:prstGeom prst="rect">
            <a:avLst/>
          </a:prstGeom>
        </p:spPr>
        <p:txBody>
          <a:bodyPr wrap="square">
            <a:spAutoFit/>
          </a:bodyPr>
          <a:lstStyle/>
          <a:p>
            <a:r>
              <a:rPr lang="fr-FR" sz="1400" b="1" dirty="0">
                <a:latin typeface="Marianne" panose="02000000000000000000" pitchFamily="2" charset="0"/>
              </a:rPr>
              <a:t>Module 6 et 7 : Au choix</a:t>
            </a:r>
          </a:p>
          <a:p>
            <a:r>
              <a:rPr lang="fr-FR" sz="1200" dirty="0">
                <a:latin typeface="Marianne" panose="02000000000000000000" pitchFamily="2" charset="0"/>
                <a:cs typeface="Calibri" panose="020F0502020204030204" pitchFamily="34" charset="0"/>
              </a:rPr>
              <a:t>3H en présentiel</a:t>
            </a:r>
            <a:endParaRPr lang="fr-FR" sz="1200" u="sng" dirty="0">
              <a:latin typeface="Marianne" panose="02000000000000000000" pitchFamily="2" charset="0"/>
            </a:endParaRPr>
          </a:p>
          <a:p>
            <a:r>
              <a:rPr lang="fr-FR" sz="1200" u="sng" dirty="0">
                <a:latin typeface="Marianne" panose="02000000000000000000" pitchFamily="2" charset="0"/>
              </a:rPr>
              <a:t>Objectifs </a:t>
            </a:r>
            <a:r>
              <a:rPr lang="fr-FR" sz="1200" dirty="0">
                <a:latin typeface="Marianne" panose="02000000000000000000" pitchFamily="2" charset="0"/>
              </a:rPr>
              <a:t>: individualisation des parcours en fonction des besoins identifiés et exprimées par les participants</a:t>
            </a:r>
          </a:p>
          <a:p>
            <a:r>
              <a:rPr lang="fr-FR" sz="1200" u="sng" dirty="0">
                <a:latin typeface="Marianne" panose="02000000000000000000" pitchFamily="2" charset="0"/>
              </a:rPr>
              <a:t>Contenu : </a:t>
            </a:r>
          </a:p>
          <a:p>
            <a:pPr marL="285750" indent="-285750">
              <a:buFontTx/>
              <a:buChar char="-"/>
            </a:pPr>
            <a:r>
              <a:rPr lang="fr-FR" sz="1200" dirty="0">
                <a:latin typeface="Marianne" panose="02000000000000000000" pitchFamily="2" charset="0"/>
              </a:rPr>
              <a:t>À déterminer fin formation AN1</a:t>
            </a:r>
            <a:endParaRPr lang="fr-FR" sz="1100" dirty="0">
              <a:latin typeface="Marianne" panose="02000000000000000000" pitchFamily="2" charset="0"/>
            </a:endParaRPr>
          </a:p>
        </p:txBody>
      </p:sp>
      <p:pic>
        <p:nvPicPr>
          <p:cNvPr id="3" name="Image 2">
            <a:extLst>
              <a:ext uri="{FF2B5EF4-FFF2-40B4-BE49-F238E27FC236}">
                <a16:creationId xmlns:a16="http://schemas.microsoft.com/office/drawing/2014/main" id="{FBFEEAA5-7ED2-4713-BACC-62AA4FABC6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7972" y="9416409"/>
            <a:ext cx="619993" cy="331948"/>
          </a:xfrm>
          <a:prstGeom prst="rect">
            <a:avLst/>
          </a:prstGeom>
        </p:spPr>
      </p:pic>
      <p:sp>
        <p:nvSpPr>
          <p:cNvPr id="38" name="Rectangle 37">
            <a:extLst>
              <a:ext uri="{FF2B5EF4-FFF2-40B4-BE49-F238E27FC236}">
                <a16:creationId xmlns:a16="http://schemas.microsoft.com/office/drawing/2014/main" id="{5DCE2C70-BD7B-4A29-BB26-C628B9CC9146}"/>
              </a:ext>
            </a:extLst>
          </p:cNvPr>
          <p:cNvSpPr/>
          <p:nvPr/>
        </p:nvSpPr>
        <p:spPr>
          <a:xfrm>
            <a:off x="2076265" y="7952845"/>
            <a:ext cx="4564926" cy="1154162"/>
          </a:xfrm>
          <a:prstGeom prst="rect">
            <a:avLst/>
          </a:prstGeom>
        </p:spPr>
        <p:txBody>
          <a:bodyPr wrap="square">
            <a:spAutoFit/>
          </a:bodyPr>
          <a:lstStyle/>
          <a:p>
            <a:pPr algn="ctr"/>
            <a:r>
              <a:rPr lang="fr-FR" sz="1400" b="1" dirty="0">
                <a:solidFill>
                  <a:srgbClr val="00AF50"/>
                </a:solidFill>
                <a:latin typeface="Marianne" panose="02000000000000000000" pitchFamily="2" charset="0"/>
              </a:rPr>
              <a:t>PILOTES &amp; CONTACT</a:t>
            </a:r>
          </a:p>
          <a:p>
            <a:pPr algn="ctr"/>
            <a:endParaRPr lang="fr-FR" sz="1100" dirty="0">
              <a:latin typeface="Marianne" panose="02000000000000000000" pitchFamily="2" charset="0"/>
            </a:endParaRPr>
          </a:p>
          <a:p>
            <a:pPr algn="ctr"/>
            <a:r>
              <a:rPr lang="fr-FR" sz="1100" dirty="0">
                <a:latin typeface="Marianne" panose="02000000000000000000" pitchFamily="2" charset="0"/>
              </a:rPr>
              <a:t>Leslie GUILLOCHON, IA-IPR Arts plastiques, pilote leslie.guillochon@ac-grenoble.fr</a:t>
            </a:r>
          </a:p>
          <a:p>
            <a:pPr algn="ctr"/>
            <a:r>
              <a:rPr lang="fr-FR" sz="1100" dirty="0">
                <a:latin typeface="Marianne" panose="02000000000000000000" pitchFamily="2" charset="0"/>
              </a:rPr>
              <a:t>Emilie GOBBATO, Chargé d’ingénierie de formation emilie.gobbato@ac-grenoble.fr </a:t>
            </a:r>
          </a:p>
        </p:txBody>
      </p:sp>
      <p:sp>
        <p:nvSpPr>
          <p:cNvPr id="45" name="ZoneTexte 44">
            <a:extLst>
              <a:ext uri="{FF2B5EF4-FFF2-40B4-BE49-F238E27FC236}">
                <a16:creationId xmlns:a16="http://schemas.microsoft.com/office/drawing/2014/main" id="{BC1E4677-49CC-490C-A5CC-F3BB14314885}"/>
              </a:ext>
            </a:extLst>
          </p:cNvPr>
          <p:cNvSpPr txBox="1"/>
          <p:nvPr/>
        </p:nvSpPr>
        <p:spPr>
          <a:xfrm>
            <a:off x="5313609" y="79778"/>
            <a:ext cx="1500187" cy="92333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r"/>
            <a:r>
              <a:rPr lang="fr-FR" b="1" dirty="0">
                <a:solidFill>
                  <a:srgbClr val="92D050"/>
                </a:solidFill>
                <a:latin typeface="Marianne" panose="02000000000000000000" pitchFamily="50" charset="0"/>
              </a:rPr>
              <a:t>PARCOURS BALISÉS </a:t>
            </a:r>
          </a:p>
          <a:p>
            <a:pPr algn="r"/>
            <a:r>
              <a:rPr lang="fr-FR" b="1" dirty="0">
                <a:solidFill>
                  <a:srgbClr val="92D050"/>
                </a:solidFill>
                <a:latin typeface="Marianne" panose="02000000000000000000" pitchFamily="50" charset="0"/>
              </a:rPr>
              <a:t>25–26</a:t>
            </a:r>
          </a:p>
        </p:txBody>
      </p:sp>
      <p:sp>
        <p:nvSpPr>
          <p:cNvPr id="46" name="Rectangle : coins arrondis 45">
            <a:extLst>
              <a:ext uri="{FF2B5EF4-FFF2-40B4-BE49-F238E27FC236}">
                <a16:creationId xmlns:a16="http://schemas.microsoft.com/office/drawing/2014/main" id="{3E5AF2BD-CF28-49E1-8509-4EC0C8951652}"/>
              </a:ext>
            </a:extLst>
          </p:cNvPr>
          <p:cNvSpPr/>
          <p:nvPr/>
        </p:nvSpPr>
        <p:spPr>
          <a:xfrm>
            <a:off x="551230" y="1898410"/>
            <a:ext cx="6211976" cy="850262"/>
          </a:xfrm>
          <a:prstGeom prst="roundRect">
            <a:avLst/>
          </a:prstGeom>
          <a:solidFill>
            <a:srgbClr val="92D050"/>
          </a:solid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bg1"/>
                </a:solidFill>
                <a:latin typeface="Marianne" panose="02000000000000000000" pitchFamily="2" charset="0"/>
              </a:rPr>
              <a:t>Parcours Arts Plastiques – actualisation et analyse de pratiques professionnelles</a:t>
            </a:r>
          </a:p>
        </p:txBody>
      </p:sp>
      <p:sp>
        <p:nvSpPr>
          <p:cNvPr id="47" name="Rectangle : coins arrondis 46">
            <a:extLst>
              <a:ext uri="{FF2B5EF4-FFF2-40B4-BE49-F238E27FC236}">
                <a16:creationId xmlns:a16="http://schemas.microsoft.com/office/drawing/2014/main" id="{AEDF9E48-C6DE-4B65-AF3B-38AE09CB3870}"/>
              </a:ext>
            </a:extLst>
          </p:cNvPr>
          <p:cNvSpPr/>
          <p:nvPr/>
        </p:nvSpPr>
        <p:spPr>
          <a:xfrm>
            <a:off x="527968" y="1139924"/>
            <a:ext cx="4855747" cy="715963"/>
          </a:xfrm>
          <a:prstGeom prst="roundRect">
            <a:avLst/>
          </a:prstGeom>
          <a:solidFill>
            <a:srgbClr val="00AF50"/>
          </a:solidFill>
          <a:ln w="38100">
            <a:solidFill>
              <a:srgbClr val="00AF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tLang="fr-FR" b="1" dirty="0">
              <a:solidFill>
                <a:srgbClr val="6FABD2"/>
              </a:solidFill>
              <a:latin typeface="Marianne" panose="02000000000000000000" pitchFamily="2" charset="0"/>
            </a:endParaRPr>
          </a:p>
          <a:p>
            <a:pPr algn="ctr"/>
            <a:r>
              <a:rPr lang="fr-FR" altLang="fr-FR" b="1" dirty="0">
                <a:solidFill>
                  <a:schemeClr val="bg1"/>
                </a:solidFill>
                <a:latin typeface="Marianne" panose="02000000000000000000" pitchFamily="2" charset="0"/>
              </a:rPr>
              <a:t>ARTS PLASTIQUES</a:t>
            </a:r>
            <a:endParaRPr lang="fr-FR" sz="2000" b="1" dirty="0">
              <a:solidFill>
                <a:schemeClr val="bg1"/>
              </a:solidFill>
            </a:endParaRPr>
          </a:p>
          <a:p>
            <a:pPr algn="ctr"/>
            <a:endParaRPr lang="fr-FR" altLang="fr-FR" sz="2000" b="1" dirty="0">
              <a:solidFill>
                <a:srgbClr val="6FABD2"/>
              </a:solidFill>
              <a:latin typeface="Marianne" panose="02000000000000000000" pitchFamily="2" charset="0"/>
            </a:endParaRPr>
          </a:p>
        </p:txBody>
      </p:sp>
      <p:pic>
        <p:nvPicPr>
          <p:cNvPr id="48" name="Graphique 47" descr="Chronomètre">
            <a:extLst>
              <a:ext uri="{FF2B5EF4-FFF2-40B4-BE49-F238E27FC236}">
                <a16:creationId xmlns:a16="http://schemas.microsoft.com/office/drawing/2014/main" id="{39B67D9D-3050-43F2-BC0B-37DA696136D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flipV="1">
            <a:off x="793778" y="3631143"/>
            <a:ext cx="461026" cy="461026"/>
          </a:xfrm>
          <a:prstGeom prst="rect">
            <a:avLst/>
          </a:prstGeom>
        </p:spPr>
      </p:pic>
      <p:pic>
        <p:nvPicPr>
          <p:cNvPr id="49" name="Graphique 48" descr="Public cible">
            <a:extLst>
              <a:ext uri="{FF2B5EF4-FFF2-40B4-BE49-F238E27FC236}">
                <a16:creationId xmlns:a16="http://schemas.microsoft.com/office/drawing/2014/main" id="{CF458FF9-ED0D-493C-824A-0FCDA06869A5}"/>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58483" y="5849873"/>
            <a:ext cx="501040" cy="501040"/>
          </a:xfrm>
          <a:prstGeom prst="rect">
            <a:avLst/>
          </a:prstGeom>
        </p:spPr>
      </p:pic>
      <p:grpSp>
        <p:nvGrpSpPr>
          <p:cNvPr id="50" name="Groupe 49">
            <a:extLst>
              <a:ext uri="{FF2B5EF4-FFF2-40B4-BE49-F238E27FC236}">
                <a16:creationId xmlns:a16="http://schemas.microsoft.com/office/drawing/2014/main" id="{EC859FE5-5B74-4F6A-A9D4-0A0FE1219CD8}"/>
              </a:ext>
            </a:extLst>
          </p:cNvPr>
          <p:cNvGrpSpPr/>
          <p:nvPr/>
        </p:nvGrpSpPr>
        <p:grpSpPr>
          <a:xfrm>
            <a:off x="245004" y="4088128"/>
            <a:ext cx="1680394" cy="2903918"/>
            <a:chOff x="175695" y="2969842"/>
            <a:chExt cx="1645439" cy="2547150"/>
          </a:xfrm>
        </p:grpSpPr>
        <p:sp>
          <p:nvSpPr>
            <p:cNvPr id="51" name="ZoneTexte 50">
              <a:extLst>
                <a:ext uri="{FF2B5EF4-FFF2-40B4-BE49-F238E27FC236}">
                  <a16:creationId xmlns:a16="http://schemas.microsoft.com/office/drawing/2014/main" id="{DDC73C25-6A71-478F-857C-4E64E961F2BA}"/>
                </a:ext>
              </a:extLst>
            </p:cNvPr>
            <p:cNvSpPr txBox="1"/>
            <p:nvPr/>
          </p:nvSpPr>
          <p:spPr>
            <a:xfrm>
              <a:off x="409929" y="2969842"/>
              <a:ext cx="1095472" cy="296960"/>
            </a:xfrm>
            <a:prstGeom prst="rect">
              <a:avLst/>
            </a:prstGeom>
            <a:noFill/>
          </p:spPr>
          <p:txBody>
            <a:bodyPr wrap="square" rtlCol="0">
              <a:spAutoFit/>
            </a:bodyPr>
            <a:lstStyle/>
            <a:p>
              <a:pPr algn="ctr"/>
              <a:r>
                <a:rPr lang="fr-FR" sz="800" b="1" dirty="0">
                  <a:solidFill>
                    <a:srgbClr val="00AF50"/>
                  </a:solidFill>
                  <a:latin typeface="Marianne" panose="02000000000000000000" pitchFamily="50" charset="0"/>
                </a:rPr>
                <a:t>MODALITÉS DE LA FORMATION</a:t>
              </a:r>
            </a:p>
          </p:txBody>
        </p:sp>
        <p:sp>
          <p:nvSpPr>
            <p:cNvPr id="53" name="ZoneTexte 52">
              <a:extLst>
                <a:ext uri="{FF2B5EF4-FFF2-40B4-BE49-F238E27FC236}">
                  <a16:creationId xmlns:a16="http://schemas.microsoft.com/office/drawing/2014/main" id="{9840B286-3726-4BD7-BEB0-437CD7FC8421}"/>
                </a:ext>
              </a:extLst>
            </p:cNvPr>
            <p:cNvSpPr txBox="1">
              <a:spLocks noChangeAspect="1"/>
            </p:cNvSpPr>
            <p:nvPr/>
          </p:nvSpPr>
          <p:spPr>
            <a:xfrm>
              <a:off x="294980" y="3309471"/>
              <a:ext cx="1526154" cy="728903"/>
            </a:xfrm>
            <a:prstGeom prst="rect">
              <a:avLst/>
            </a:prstGeom>
            <a:noFill/>
          </p:spPr>
          <p:txBody>
            <a:bodyPr wrap="square" rtlCol="0">
              <a:spAutoFit/>
            </a:bodyPr>
            <a:lstStyle/>
            <a:p>
              <a:pPr marL="1230" marR="14468">
                <a:tabLst>
                  <a:tab pos="86811" algn="l"/>
                </a:tabLst>
              </a:pPr>
              <a:r>
                <a:rPr lang="fr-FR" sz="1000" b="1" dirty="0">
                  <a:latin typeface="Marianne" panose="02000000000000000000" pitchFamily="50" charset="0"/>
                  <a:cs typeface="Roboto"/>
                </a:rPr>
                <a:t>Durée du Parcours  18H sur  2 années</a:t>
              </a:r>
            </a:p>
            <a:p>
              <a:pPr marL="172680" marR="14468" indent="-171450">
                <a:buFont typeface="Wingdings" panose="05000000000000000000" pitchFamily="2" charset="2"/>
                <a:buChar char="§"/>
                <a:tabLst>
                  <a:tab pos="86811" algn="l"/>
                </a:tabLst>
              </a:pPr>
              <a:r>
                <a:rPr lang="fr-FR" sz="900" dirty="0">
                  <a:solidFill>
                    <a:schemeClr val="bg1">
                      <a:lumMod val="50000"/>
                    </a:schemeClr>
                  </a:solidFill>
                  <a:latin typeface="Marianne" panose="02000000000000000000" pitchFamily="50" charset="0"/>
                  <a:cs typeface="Roboto"/>
                </a:rPr>
                <a:t>Présentiel     12H</a:t>
              </a:r>
            </a:p>
            <a:p>
              <a:pPr marL="172680" marR="14468" indent="-171450">
                <a:buFont typeface="Wingdings" panose="05000000000000000000" pitchFamily="2" charset="2"/>
                <a:buChar char="§"/>
                <a:tabLst>
                  <a:tab pos="86811" algn="l"/>
                </a:tabLst>
              </a:pPr>
              <a:r>
                <a:rPr lang="fr-FR" sz="900" dirty="0">
                  <a:solidFill>
                    <a:schemeClr val="bg1">
                      <a:lumMod val="50000"/>
                    </a:schemeClr>
                  </a:solidFill>
                  <a:latin typeface="Marianne" panose="02000000000000000000" pitchFamily="50" charset="0"/>
                </a:rPr>
                <a:t>Synchrone     6H</a:t>
              </a:r>
            </a:p>
            <a:p>
              <a:pPr marL="1230" marR="14468">
                <a:tabLst>
                  <a:tab pos="86811" algn="l"/>
                </a:tabLst>
              </a:pPr>
              <a:endParaRPr lang="fr-FR" sz="1000" b="1" dirty="0">
                <a:solidFill>
                  <a:srgbClr val="92D050"/>
                </a:solidFill>
                <a:latin typeface="Marianne" panose="02000000000000000000" pitchFamily="50" charset="0"/>
                <a:cs typeface="Roboto"/>
              </a:endParaRPr>
            </a:p>
          </p:txBody>
        </p:sp>
        <p:sp>
          <p:nvSpPr>
            <p:cNvPr id="54" name="ZoneTexte 53">
              <a:extLst>
                <a:ext uri="{FF2B5EF4-FFF2-40B4-BE49-F238E27FC236}">
                  <a16:creationId xmlns:a16="http://schemas.microsoft.com/office/drawing/2014/main" id="{0947349A-B258-487A-B99F-6D315238A8AD}"/>
                </a:ext>
              </a:extLst>
            </p:cNvPr>
            <p:cNvSpPr txBox="1"/>
            <p:nvPr/>
          </p:nvSpPr>
          <p:spPr>
            <a:xfrm>
              <a:off x="452773" y="4902163"/>
              <a:ext cx="972000" cy="188975"/>
            </a:xfrm>
            <a:prstGeom prst="rect">
              <a:avLst/>
            </a:prstGeom>
            <a:noFill/>
          </p:spPr>
          <p:txBody>
            <a:bodyPr wrap="square" rtlCol="0">
              <a:spAutoFit/>
            </a:bodyPr>
            <a:lstStyle/>
            <a:p>
              <a:pPr algn="ctr"/>
              <a:r>
                <a:rPr lang="fr-FR" sz="800" b="1" dirty="0">
                  <a:solidFill>
                    <a:srgbClr val="00AF50"/>
                  </a:solidFill>
                  <a:latin typeface="Marianne" panose="02000000000000000000" pitchFamily="50" charset="0"/>
                </a:rPr>
                <a:t>PUBLIC CIBLE</a:t>
              </a:r>
            </a:p>
          </p:txBody>
        </p:sp>
        <p:sp>
          <p:nvSpPr>
            <p:cNvPr id="55" name="ZoneTexte 54">
              <a:extLst>
                <a:ext uri="{FF2B5EF4-FFF2-40B4-BE49-F238E27FC236}">
                  <a16:creationId xmlns:a16="http://schemas.microsoft.com/office/drawing/2014/main" id="{374EA6F1-4011-43F8-A928-712D2BD9A00C}"/>
                </a:ext>
              </a:extLst>
            </p:cNvPr>
            <p:cNvSpPr txBox="1">
              <a:spLocks noChangeAspect="1"/>
            </p:cNvSpPr>
            <p:nvPr/>
          </p:nvSpPr>
          <p:spPr>
            <a:xfrm>
              <a:off x="175695" y="5071552"/>
              <a:ext cx="1526154" cy="445440"/>
            </a:xfrm>
            <a:prstGeom prst="rect">
              <a:avLst/>
            </a:prstGeom>
            <a:noFill/>
          </p:spPr>
          <p:txBody>
            <a:bodyPr wrap="square" rtlCol="0">
              <a:spAutoFit/>
            </a:bodyPr>
            <a:lstStyle/>
            <a:p>
              <a:pPr algn="ctr"/>
              <a:r>
                <a:rPr lang="fr-FR" sz="900" dirty="0">
                  <a:solidFill>
                    <a:schemeClr val="bg1">
                      <a:lumMod val="50000"/>
                    </a:schemeClr>
                  </a:solidFill>
                  <a:latin typeface="Marianne" panose="02000000000000000000" pitchFamily="50" charset="0"/>
                </a:rPr>
                <a:t>Professeurs d’arts plastiques </a:t>
              </a:r>
            </a:p>
            <a:p>
              <a:pPr algn="ctr"/>
              <a:r>
                <a:rPr lang="fr-FR" sz="900" dirty="0">
                  <a:solidFill>
                    <a:schemeClr val="bg1">
                      <a:lumMod val="50000"/>
                    </a:schemeClr>
                  </a:solidFill>
                  <a:latin typeface="Marianne" panose="02000000000000000000" pitchFamily="50" charset="0"/>
                </a:rPr>
                <a:t>(collège et lycée)</a:t>
              </a:r>
            </a:p>
          </p:txBody>
        </p:sp>
      </p:grpSp>
      <p:pic>
        <p:nvPicPr>
          <p:cNvPr id="56" name="Graphique 55" descr="Liste de vérification">
            <a:extLst>
              <a:ext uri="{FF2B5EF4-FFF2-40B4-BE49-F238E27FC236}">
                <a16:creationId xmlns:a16="http://schemas.microsoft.com/office/drawing/2014/main" id="{0914E864-9E6A-4AE4-98C8-28B1327C1204}"/>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803241" y="7405647"/>
            <a:ext cx="426175" cy="416051"/>
          </a:xfrm>
          <a:prstGeom prst="rect">
            <a:avLst/>
          </a:prstGeom>
        </p:spPr>
      </p:pic>
      <p:sp>
        <p:nvSpPr>
          <p:cNvPr id="57" name="Rectangle 56">
            <a:extLst>
              <a:ext uri="{FF2B5EF4-FFF2-40B4-BE49-F238E27FC236}">
                <a16:creationId xmlns:a16="http://schemas.microsoft.com/office/drawing/2014/main" id="{7A9F3CCF-1194-4C27-B588-E5C39A923FA7}"/>
              </a:ext>
            </a:extLst>
          </p:cNvPr>
          <p:cNvSpPr/>
          <p:nvPr/>
        </p:nvSpPr>
        <p:spPr>
          <a:xfrm>
            <a:off x="314663" y="8235298"/>
            <a:ext cx="1419256" cy="923330"/>
          </a:xfrm>
          <a:prstGeom prst="rect">
            <a:avLst/>
          </a:prstGeom>
        </p:spPr>
        <p:txBody>
          <a:bodyPr wrap="square">
            <a:spAutoFit/>
          </a:bodyPr>
          <a:lstStyle/>
          <a:p>
            <a:pPr marL="1230" marR="14468" lvl="0" algn="ctr">
              <a:tabLst>
                <a:tab pos="86811" algn="l"/>
              </a:tabLst>
            </a:pPr>
            <a:r>
              <a:rPr lang="fr-FR" sz="900" dirty="0">
                <a:solidFill>
                  <a:prstClr val="white">
                    <a:lumMod val="50000"/>
                  </a:prstClr>
                </a:solidFill>
                <a:latin typeface="Marianne" panose="02000000000000000000" pitchFamily="50" charset="0"/>
              </a:rPr>
              <a:t>Inscription individuelle et quelques places en public désigné</a:t>
            </a:r>
          </a:p>
          <a:p>
            <a:pPr marL="1230" marR="14468" lvl="0" algn="ctr">
              <a:tabLst>
                <a:tab pos="86811" algn="l"/>
              </a:tabLst>
            </a:pPr>
            <a:r>
              <a:rPr lang="fr-FR" sz="900" dirty="0">
                <a:solidFill>
                  <a:prstClr val="white">
                    <a:lumMod val="50000"/>
                  </a:prstClr>
                </a:solidFill>
                <a:latin typeface="Marianne" panose="02000000000000000000" pitchFamily="50" charset="0"/>
              </a:rPr>
              <a:t>24 places</a:t>
            </a:r>
          </a:p>
          <a:p>
            <a:pPr marL="172680" marR="14468" lvl="0" indent="-171450">
              <a:buFont typeface="Wingdings" panose="05000000000000000000" pitchFamily="2" charset="2"/>
              <a:buChar char="§"/>
              <a:tabLst>
                <a:tab pos="86811" algn="l"/>
              </a:tabLst>
            </a:pPr>
            <a:endParaRPr lang="fr-FR" sz="900" dirty="0">
              <a:solidFill>
                <a:prstClr val="white">
                  <a:lumMod val="50000"/>
                </a:prstClr>
              </a:solidFill>
              <a:latin typeface="Marianne" panose="02000000000000000000" pitchFamily="50" charset="0"/>
            </a:endParaRPr>
          </a:p>
        </p:txBody>
      </p:sp>
      <p:sp>
        <p:nvSpPr>
          <p:cNvPr id="58" name="Rectangle 57">
            <a:extLst>
              <a:ext uri="{FF2B5EF4-FFF2-40B4-BE49-F238E27FC236}">
                <a16:creationId xmlns:a16="http://schemas.microsoft.com/office/drawing/2014/main" id="{8713A432-5981-4548-A025-6BF35A97D51D}"/>
              </a:ext>
            </a:extLst>
          </p:cNvPr>
          <p:cNvSpPr/>
          <p:nvPr/>
        </p:nvSpPr>
        <p:spPr>
          <a:xfrm>
            <a:off x="554392" y="7886759"/>
            <a:ext cx="909223" cy="338554"/>
          </a:xfrm>
          <a:prstGeom prst="rect">
            <a:avLst/>
          </a:prstGeom>
        </p:spPr>
        <p:txBody>
          <a:bodyPr wrap="none">
            <a:spAutoFit/>
          </a:bodyPr>
          <a:lstStyle/>
          <a:p>
            <a:pPr lvl="0" algn="ctr"/>
            <a:r>
              <a:rPr lang="fr-FR" sz="800" b="1" dirty="0">
                <a:solidFill>
                  <a:srgbClr val="00AF50"/>
                </a:solidFill>
                <a:latin typeface="Marianne" panose="02000000000000000000" pitchFamily="50" charset="0"/>
              </a:rPr>
              <a:t>MODALITÉS</a:t>
            </a:r>
          </a:p>
          <a:p>
            <a:pPr lvl="0" algn="ctr"/>
            <a:r>
              <a:rPr lang="fr-FR" sz="800" b="1" dirty="0">
                <a:solidFill>
                  <a:srgbClr val="00AF50"/>
                </a:solidFill>
                <a:latin typeface="Marianne" panose="02000000000000000000" pitchFamily="50" charset="0"/>
              </a:rPr>
              <a:t> INSCRIPTION</a:t>
            </a:r>
          </a:p>
        </p:txBody>
      </p:sp>
      <p:sp>
        <p:nvSpPr>
          <p:cNvPr id="27" name="Rectangle 26">
            <a:extLst>
              <a:ext uri="{FF2B5EF4-FFF2-40B4-BE49-F238E27FC236}">
                <a16:creationId xmlns:a16="http://schemas.microsoft.com/office/drawing/2014/main" id="{A541E8D1-A962-4BC5-8CD3-E5FB41290685}"/>
              </a:ext>
            </a:extLst>
          </p:cNvPr>
          <p:cNvSpPr/>
          <p:nvPr/>
        </p:nvSpPr>
        <p:spPr>
          <a:xfrm>
            <a:off x="2146244" y="5009167"/>
            <a:ext cx="4562041" cy="1923604"/>
          </a:xfrm>
          <a:prstGeom prst="rect">
            <a:avLst/>
          </a:prstGeom>
        </p:spPr>
        <p:txBody>
          <a:bodyPr wrap="square">
            <a:spAutoFit/>
          </a:bodyPr>
          <a:lstStyle/>
          <a:p>
            <a:endParaRPr lang="fr-FR" sz="1100" dirty="0">
              <a:latin typeface="Marianne" panose="02000000000000000000" pitchFamily="2" charset="0"/>
            </a:endParaRPr>
          </a:p>
          <a:p>
            <a:r>
              <a:rPr lang="fr-FR" sz="1200" b="1" dirty="0">
                <a:latin typeface="Marianne" panose="02000000000000000000" pitchFamily="2" charset="0"/>
              </a:rPr>
              <a:t>Module 8 : Visio bilan AN 2</a:t>
            </a:r>
          </a:p>
          <a:p>
            <a:r>
              <a:rPr lang="fr-FR" sz="1200" dirty="0">
                <a:latin typeface="Marianne" panose="02000000000000000000" pitchFamily="2" charset="0"/>
              </a:rPr>
              <a:t>1H30 en synchrone</a:t>
            </a:r>
          </a:p>
          <a:p>
            <a:r>
              <a:rPr lang="fr-FR" sz="1200" u="sng" dirty="0">
                <a:latin typeface="Marianne" panose="02000000000000000000" pitchFamily="2" charset="0"/>
              </a:rPr>
              <a:t>Objectifs </a:t>
            </a:r>
            <a:r>
              <a:rPr lang="fr-FR" sz="1200" dirty="0">
                <a:latin typeface="Marianne" panose="02000000000000000000" pitchFamily="2" charset="0"/>
              </a:rPr>
              <a:t>: </a:t>
            </a:r>
          </a:p>
          <a:p>
            <a:r>
              <a:rPr lang="fr-FR" sz="1200" dirty="0">
                <a:latin typeface="Marianne" panose="02000000000000000000" pitchFamily="2" charset="0"/>
              </a:rPr>
              <a:t>&gt; Consolider les acquis, encourager l'intégration de nouvelles pratiques</a:t>
            </a:r>
          </a:p>
          <a:p>
            <a:r>
              <a:rPr lang="fr-FR" sz="1200" u="sng" dirty="0">
                <a:latin typeface="Marianne" panose="02000000000000000000" pitchFamily="2" charset="0"/>
              </a:rPr>
              <a:t>Contenu : </a:t>
            </a:r>
          </a:p>
          <a:p>
            <a:pPr marL="285750" indent="-285750">
              <a:buFontTx/>
              <a:buChar char="-"/>
            </a:pPr>
            <a:r>
              <a:rPr lang="fr-FR" sz="1200" dirty="0">
                <a:latin typeface="Marianne" panose="02000000000000000000" pitchFamily="2" charset="0"/>
              </a:rPr>
              <a:t>Retours d'expériences (pratique, travaux d'élèves, etc.) </a:t>
            </a:r>
          </a:p>
          <a:p>
            <a:pPr marL="285750" indent="-285750">
              <a:buFontTx/>
              <a:buChar char="-"/>
            </a:pPr>
            <a:r>
              <a:rPr lang="fr-FR" sz="1200" dirty="0">
                <a:latin typeface="Marianne" panose="02000000000000000000" pitchFamily="2" charset="0"/>
              </a:rPr>
              <a:t>Analyse et feedback par les pairs </a:t>
            </a:r>
          </a:p>
          <a:p>
            <a:pPr marL="285750" indent="-285750">
              <a:buFontTx/>
              <a:buChar char="-"/>
            </a:pPr>
            <a:r>
              <a:rPr lang="fr-FR" sz="1200" dirty="0">
                <a:latin typeface="Marianne" panose="02000000000000000000" pitchFamily="2" charset="0"/>
              </a:rPr>
              <a:t>Évaluation de la formation</a:t>
            </a:r>
            <a:endParaRPr lang="fr-FR" sz="1200" u="sng" dirty="0">
              <a:latin typeface="Marianne" panose="02000000000000000000" pitchFamily="2" charset="0"/>
            </a:endParaRPr>
          </a:p>
        </p:txBody>
      </p:sp>
    </p:spTree>
    <p:extLst>
      <p:ext uri="{BB962C8B-B14F-4D97-AF65-F5344CB8AC3E}">
        <p14:creationId xmlns:p14="http://schemas.microsoft.com/office/powerpoint/2010/main" val="29330855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1186</TotalTime>
  <Words>716</Words>
  <Application>Microsoft Office PowerPoint</Application>
  <PresentationFormat>Format A4 (210 x 297 mm)</PresentationFormat>
  <Paragraphs>123</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Calibri</vt:lpstr>
      <vt:lpstr>Calibri Light</vt:lpstr>
      <vt:lpstr>Marianne</vt:lpstr>
      <vt:lpstr>Wingdings</vt:lpstr>
      <vt:lpstr>Thème Office</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Castagne Patrice</dc:creator>
  <cp:lastModifiedBy>Gobbato Emilie</cp:lastModifiedBy>
  <cp:revision>114</cp:revision>
  <cp:lastPrinted>2022-05-11T13:38:11Z</cp:lastPrinted>
  <dcterms:created xsi:type="dcterms:W3CDTF">2022-03-29T15:26:20Z</dcterms:created>
  <dcterms:modified xsi:type="dcterms:W3CDTF">2025-05-19T13:28:40Z</dcterms:modified>
</cp:coreProperties>
</file>