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906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2"/>
    <p:restoredTop sz="94646"/>
  </p:normalViewPr>
  <p:slideViewPr>
    <p:cSldViewPr>
      <p:cViewPr>
        <p:scale>
          <a:sx n="100" d="100"/>
          <a:sy n="100" d="100"/>
        </p:scale>
        <p:origin x="21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00DC525-5C31-492A-93DE-B22ECC2CE013}" type="datetimeFigureOut">
              <a:rPr lang="fr-FR"/>
              <a:t>08/04/2024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15375C-11B9-4854-8AD8-4F4F88CF47DA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00DC525-5C31-492A-93DE-B22ECC2CE013}" type="datetimeFigureOut">
              <a:rPr lang="fr-FR"/>
              <a:t>08/04/2024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15375C-11B9-4854-8AD8-4F4F88CF47DA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4907757" y="527403"/>
            <a:ext cx="1478756" cy="8394877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471488" y="527403"/>
            <a:ext cx="4350544" cy="8394877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00DC525-5C31-492A-93DE-B22ECC2CE013}" type="datetimeFigureOut">
              <a:rPr lang="fr-FR"/>
              <a:t>08/04/2024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15375C-11B9-4854-8AD8-4F4F88CF47DA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00DC525-5C31-492A-93DE-B22ECC2CE013}" type="datetimeFigureOut">
              <a:rPr lang="fr-FR"/>
              <a:t>08/04/2024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15375C-11B9-4854-8AD8-4F4F88CF47DA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00DC525-5C31-492A-93DE-B22ECC2CE013}" type="datetimeFigureOut">
              <a:rPr lang="fr-FR"/>
              <a:t>08/04/2024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15375C-11B9-4854-8AD8-4F4F88CF47DA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471488" y="2637014"/>
            <a:ext cx="2914650" cy="6285266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71863" y="2637014"/>
            <a:ext cx="2914650" cy="6285266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00DC525-5C31-492A-93DE-B22ECC2CE013}" type="datetimeFigureOut">
              <a:rPr lang="fr-FR"/>
              <a:t>08/04/2024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15375C-11B9-4854-8AD8-4F4F88CF47DA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72381" y="527405"/>
            <a:ext cx="5915025" cy="1914702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72381" y="3618442"/>
            <a:ext cx="2901255" cy="5322183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3471863" y="3618442"/>
            <a:ext cx="2915543" cy="5322183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00DC525-5C31-492A-93DE-B22ECC2CE013}" type="datetimeFigureOut">
              <a:rPr lang="fr-FR"/>
              <a:t>08/04/2024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15375C-11B9-4854-8AD8-4F4F88CF47DA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00DC525-5C31-492A-93DE-B22ECC2CE013}" type="datetimeFigureOut">
              <a:rPr lang="fr-FR"/>
              <a:t>08/04/2024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15375C-11B9-4854-8AD8-4F4F88CF47DA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00DC525-5C31-492A-93DE-B22ECC2CE013}" type="datetimeFigureOut">
              <a:rPr lang="fr-FR"/>
              <a:t>08/04/2024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15375C-11B9-4854-8AD8-4F4F88CF47DA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72381" y="660400"/>
            <a:ext cx="2211884" cy="2311399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72381" y="2971800"/>
            <a:ext cx="2211884" cy="55056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00DC525-5C31-492A-93DE-B22ECC2CE013}" type="datetimeFigureOut">
              <a:rPr lang="fr-FR"/>
              <a:t>08/04/2024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15375C-11B9-4854-8AD8-4F4F88CF47DA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72381" y="660400"/>
            <a:ext cx="2211884" cy="2311399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>
              <a:defRPr/>
            </a:pPr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72381" y="2971800"/>
            <a:ext cx="2211884" cy="55056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00DC525-5C31-492A-93DE-B22ECC2CE013}" type="datetimeFigureOut">
              <a:rPr lang="fr-FR"/>
              <a:t>08/04/2024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15375C-11B9-4854-8AD8-4F4F88CF47DA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0DC525-5C31-492A-93DE-B22ECC2CE013}" type="datetimeFigureOut">
              <a:rPr lang="fr-FR"/>
              <a:t>08/04/2024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15375C-11B9-4854-8AD8-4F4F88CF47DA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>
        <a:lnSpc>
          <a:spcPct val="90000"/>
        </a:lnSpc>
        <a:spcBef>
          <a:spcPts val="0"/>
        </a:spcBef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>
        <a:lnSpc>
          <a:spcPct val="90000"/>
        </a:lnSpc>
        <a:spcBef>
          <a:spcPts val="750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hyperlink" Target="https://eduscol.education.fr/document/47366/download" TargetMode="External"/><Relationship Id="rId12" Type="http://schemas.openxmlformats.org/officeDocument/2006/relationships/hyperlink" Target="https://eduscol.education.fr/3839/developpez-vos-competences-numeriques-avec-pix-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mailto:Audrey.Moly@ac-grenoble.fr" TargetMode="External"/><Relationship Id="rId5" Type="http://schemas.openxmlformats.org/officeDocument/2006/relationships/image" Target="../media/image4.png"/><Relationship Id="rId10" Type="http://schemas.openxmlformats.org/officeDocument/2006/relationships/hyperlink" Target="mailto:Emmanuel.Gaunard@ac-grenoble.fr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97050" y="2684470"/>
            <a:ext cx="5060950" cy="6396804"/>
          </a:xfrm>
          <a:prstGeom prst="rect">
            <a:avLst/>
          </a:prstGeom>
          <a:solidFill>
            <a:srgbClr val="D8EFF9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47700" y="1747689"/>
            <a:ext cx="6214355" cy="936782"/>
          </a:xfrm>
          <a:prstGeom prst="rect">
            <a:avLst/>
          </a:prstGeom>
          <a:solidFill>
            <a:srgbClr val="008CBA"/>
          </a:solidFill>
          <a:ln>
            <a:noFill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1000" dirty="0" err="1">
                <a:solidFill>
                  <a:schemeClr val="bg1"/>
                </a:solidFill>
                <a:latin typeface="Marianne"/>
              </a:rPr>
              <a:t>Pix+</a:t>
            </a:r>
            <a:r>
              <a:rPr lang="fr-FR" sz="1000" i="0" dirty="0" err="1">
                <a:solidFill>
                  <a:schemeClr val="bg1"/>
                </a:solidFill>
                <a:effectLst/>
                <a:latin typeface="Marianne" panose="02000000000000000000" pitchFamily="2" charset="0"/>
              </a:rPr>
              <a:t>É</a:t>
            </a:r>
            <a:r>
              <a:rPr lang="fr-FR" sz="1000" dirty="0" err="1">
                <a:solidFill>
                  <a:schemeClr val="bg1"/>
                </a:solidFill>
                <a:latin typeface="Marianne"/>
              </a:rPr>
              <a:t>du</a:t>
            </a:r>
            <a:r>
              <a:rPr lang="fr-FR" sz="1000" dirty="0">
                <a:solidFill>
                  <a:schemeClr val="bg1"/>
                </a:solidFill>
                <a:latin typeface="Marianne"/>
              </a:rPr>
              <a:t> est un dispositif permettant aux personnels enseignants de développer leurs compétences numériques transversales (CRCN) et compétences numériques professionnelles (CRCN-</a:t>
            </a:r>
            <a:r>
              <a:rPr lang="fr-FR" sz="1000" i="0" dirty="0" err="1">
                <a:solidFill>
                  <a:schemeClr val="bg1"/>
                </a:solidFill>
                <a:effectLst/>
                <a:latin typeface="Marianne" panose="02000000000000000000" pitchFamily="2" charset="0"/>
              </a:rPr>
              <a:t>É</a:t>
            </a:r>
            <a:r>
              <a:rPr lang="fr-FR" sz="1000" dirty="0" err="1">
                <a:solidFill>
                  <a:schemeClr val="bg1"/>
                </a:solidFill>
                <a:latin typeface="Marianne"/>
              </a:rPr>
              <a:t>du</a:t>
            </a:r>
            <a:r>
              <a:rPr lang="fr-FR" sz="1000" dirty="0">
                <a:solidFill>
                  <a:schemeClr val="bg1"/>
                </a:solidFill>
                <a:latin typeface="Marianne"/>
              </a:rPr>
              <a:t>). </a:t>
            </a:r>
            <a:br>
              <a:rPr lang="fr-FR" sz="1000" dirty="0">
                <a:solidFill>
                  <a:schemeClr val="bg1"/>
                </a:solidFill>
                <a:latin typeface="Marianne"/>
              </a:rPr>
            </a:br>
            <a:r>
              <a:rPr lang="fr-FR" sz="1000" dirty="0">
                <a:solidFill>
                  <a:schemeClr val="bg1"/>
                </a:solidFill>
                <a:latin typeface="Marianne"/>
              </a:rPr>
              <a:t>A l’issue du travail engagé, les personnels inscrits dans le dispositif et accompagnés par la DRANE et Réseau CANOPE peuvent accéder au volet 1 de la certification </a:t>
            </a:r>
            <a:r>
              <a:rPr lang="fr-FR" sz="1000" dirty="0" err="1">
                <a:solidFill>
                  <a:schemeClr val="bg1"/>
                </a:solidFill>
                <a:latin typeface="Marianne"/>
              </a:rPr>
              <a:t>Pix+</a:t>
            </a:r>
            <a:r>
              <a:rPr lang="fr-FR" sz="1000" i="0" dirty="0" err="1">
                <a:solidFill>
                  <a:schemeClr val="bg1"/>
                </a:solidFill>
                <a:effectLst/>
                <a:latin typeface="Marianne" panose="02000000000000000000" pitchFamily="2" charset="0"/>
              </a:rPr>
              <a:t>É</a:t>
            </a:r>
            <a:r>
              <a:rPr lang="fr-FR" sz="1000" dirty="0" err="1">
                <a:solidFill>
                  <a:schemeClr val="bg1"/>
                </a:solidFill>
                <a:latin typeface="Marianne"/>
              </a:rPr>
              <a:t>du</a:t>
            </a:r>
            <a:r>
              <a:rPr lang="fr-FR" sz="1000" dirty="0">
                <a:solidFill>
                  <a:schemeClr val="bg1"/>
                </a:solidFill>
                <a:latin typeface="Marianne"/>
              </a:rPr>
              <a:t>. </a:t>
            </a:r>
            <a:endParaRPr sz="1000" dirty="0">
              <a:solidFill>
                <a:schemeClr val="bg1"/>
              </a:solidFill>
              <a:latin typeface="Marianne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47700" y="1060803"/>
            <a:ext cx="4149452" cy="696913"/>
          </a:xfrm>
          <a:prstGeom prst="rect">
            <a:avLst/>
          </a:prstGeom>
          <a:solidFill>
            <a:srgbClr val="054584"/>
          </a:solidFill>
          <a:ln>
            <a:noFill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b="1" dirty="0" err="1">
                <a:solidFill>
                  <a:schemeClr val="bg1"/>
                </a:solidFill>
                <a:latin typeface="Marianne ExtraBold" panose="02000000000000000000" pitchFamily="2" charset="0"/>
              </a:rPr>
              <a:t>Pix+</a:t>
            </a:r>
            <a:r>
              <a:rPr lang="fr-FR" b="1" i="0" dirty="0" err="1">
                <a:solidFill>
                  <a:schemeClr val="bg1"/>
                </a:solidFill>
                <a:effectLst/>
                <a:latin typeface="Marianne ExtraBold" panose="02000000000000000000" pitchFamily="2" charset="0"/>
              </a:rPr>
              <a:t>É</a:t>
            </a:r>
            <a:r>
              <a:rPr lang="fr-FR" b="1" dirty="0" err="1">
                <a:solidFill>
                  <a:schemeClr val="bg1"/>
                </a:solidFill>
                <a:latin typeface="Marianne ExtraBold" panose="02000000000000000000" pitchFamily="2" charset="0"/>
              </a:rPr>
              <a:t>du</a:t>
            </a:r>
            <a:r>
              <a:rPr lang="fr-FR" b="1" dirty="0">
                <a:solidFill>
                  <a:schemeClr val="bg1"/>
                </a:solidFill>
                <a:latin typeface="Marianne ExtraBold" panose="02000000000000000000" pitchFamily="2" charset="0"/>
              </a:rPr>
              <a:t> : </a:t>
            </a:r>
          </a:p>
          <a:p>
            <a:pPr algn="ctr">
              <a:defRPr/>
            </a:pPr>
            <a:r>
              <a:rPr lang="fr-FR" b="1" dirty="0">
                <a:solidFill>
                  <a:schemeClr val="bg1"/>
                </a:solidFill>
                <a:latin typeface="Marianne ExtraBold" panose="02000000000000000000" pitchFamily="2" charset="0"/>
              </a:rPr>
              <a:t>CERTIFICATION DES PERSONNELS</a:t>
            </a:r>
            <a:endParaRPr dirty="0">
              <a:latin typeface="Marianne ExtraBold" panose="02000000000000000000" pitchFamily="2" charset="0"/>
            </a:endParaRPr>
          </a:p>
        </p:txBody>
      </p:sp>
      <p:sp>
        <p:nvSpPr>
          <p:cNvPr id="8" name="ZoneTexte 7"/>
          <p:cNvSpPr txBox="1"/>
          <p:nvPr/>
        </p:nvSpPr>
        <p:spPr bwMode="auto">
          <a:xfrm>
            <a:off x="5271807" y="210370"/>
            <a:ext cx="1281138" cy="3693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b="1" dirty="0">
                <a:solidFill>
                  <a:srgbClr val="0070C0"/>
                </a:solidFill>
                <a:latin typeface="Marianne"/>
              </a:rPr>
              <a:t>FIT 24–25 </a:t>
            </a:r>
            <a:endParaRPr dirty="0"/>
          </a:p>
        </p:txBody>
      </p:sp>
      <p:grpSp>
        <p:nvGrpSpPr>
          <p:cNvPr id="2" name="Groupe 1"/>
          <p:cNvGrpSpPr/>
          <p:nvPr/>
        </p:nvGrpSpPr>
        <p:grpSpPr bwMode="auto">
          <a:xfrm>
            <a:off x="633295" y="3004354"/>
            <a:ext cx="1175230" cy="5762260"/>
            <a:chOff x="669734" y="2376866"/>
            <a:chExt cx="1150784" cy="5762260"/>
          </a:xfrm>
        </p:grpSpPr>
        <p:grpSp>
          <p:nvGrpSpPr>
            <p:cNvPr id="9" name="Groupe 8"/>
            <p:cNvGrpSpPr>
              <a:grpSpLocks noChangeAspect="1"/>
            </p:cNvGrpSpPr>
            <p:nvPr/>
          </p:nvGrpSpPr>
          <p:grpSpPr bwMode="auto">
            <a:xfrm>
              <a:off x="710943" y="2376866"/>
              <a:ext cx="1095472" cy="770828"/>
              <a:chOff x="500648" y="3236193"/>
              <a:chExt cx="1440160" cy="969886"/>
            </a:xfrm>
          </p:grpSpPr>
          <p:pic>
            <p:nvPicPr>
              <p:cNvPr id="10" name="Image 9"/>
              <p:cNvPicPr/>
              <p:nvPr/>
            </p:nvPicPr>
            <p:blipFill>
              <a:blip r:embed="rId2">
                <a:duotone>
                  <a:prstClr val="black"/>
                  <a:srgbClr val="008CBA">
                    <a:tint val="45000"/>
                    <a:satMod val="400000"/>
                  </a:srgbClr>
                </a:duotone>
              </a:blip>
              <a:stretch/>
            </p:blipFill>
            <p:spPr bwMode="auto">
              <a:xfrm>
                <a:off x="942860" y="3236193"/>
                <a:ext cx="509771" cy="498262"/>
              </a:xfrm>
              <a:prstGeom prst="rect">
                <a:avLst/>
              </a:prstGeom>
            </p:spPr>
          </p:pic>
          <p:sp>
            <p:nvSpPr>
              <p:cNvPr id="11" name="ZoneTexte 10"/>
              <p:cNvSpPr txBox="1"/>
              <p:nvPr/>
            </p:nvSpPr>
            <p:spPr bwMode="auto">
              <a:xfrm>
                <a:off x="500648" y="3818822"/>
                <a:ext cx="1440160" cy="3872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fr-FR" sz="700" b="1" dirty="0">
                    <a:latin typeface="Marianne"/>
                  </a:rPr>
                  <a:t>MODALITES DE LA FORMATION</a:t>
                </a:r>
                <a:endParaRPr dirty="0"/>
              </a:p>
            </p:txBody>
          </p:sp>
        </p:grpSp>
        <p:sp>
          <p:nvSpPr>
            <p:cNvPr id="15" name="ZoneTexte 14"/>
            <p:cNvSpPr txBox="1">
              <a:spLocks noChangeAspect="1"/>
            </p:cNvSpPr>
            <p:nvPr/>
          </p:nvSpPr>
          <p:spPr bwMode="auto">
            <a:xfrm>
              <a:off x="679869" y="3147694"/>
              <a:ext cx="112367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fr-FR" sz="800" dirty="0">
                  <a:latin typeface="Marianne"/>
                </a:rPr>
                <a:t>2 journées de formation.</a:t>
              </a:r>
            </a:p>
            <a:p>
              <a:pPr>
                <a:defRPr/>
              </a:pPr>
              <a:r>
                <a:rPr lang="fr-FR" sz="800" dirty="0">
                  <a:latin typeface="Marianne"/>
                </a:rPr>
                <a:t>Modalités à définir lors de la mise en place de la formation avec le binôme de formateurs. </a:t>
              </a:r>
              <a:endParaRPr dirty="0"/>
            </a:p>
          </p:txBody>
        </p:sp>
        <p:grpSp>
          <p:nvGrpSpPr>
            <p:cNvPr id="16" name="Groupe 15"/>
            <p:cNvGrpSpPr>
              <a:grpSpLocks noChangeAspect="1"/>
            </p:cNvGrpSpPr>
            <p:nvPr/>
          </p:nvGrpSpPr>
          <p:grpSpPr bwMode="auto">
            <a:xfrm>
              <a:off x="749736" y="4283130"/>
              <a:ext cx="972000" cy="646688"/>
              <a:chOff x="435629" y="4479925"/>
              <a:chExt cx="1440160" cy="977860"/>
            </a:xfrm>
          </p:grpSpPr>
          <p:pic>
            <p:nvPicPr>
              <p:cNvPr id="17" name="Image 16"/>
              <p:cNvPicPr/>
              <p:nvPr/>
            </p:nvPicPr>
            <p:blipFill>
              <a:blip r:embed="rId3">
                <a:duotone>
                  <a:prstClr val="black"/>
                  <a:srgbClr val="008CBA">
                    <a:tint val="45000"/>
                    <a:satMod val="400000"/>
                  </a:srgbClr>
                </a:duotone>
              </a:blip>
              <a:stretch/>
            </p:blipFill>
            <p:spPr bwMode="auto">
              <a:xfrm>
                <a:off x="876535" y="4479925"/>
                <a:ext cx="574527" cy="598794"/>
              </a:xfrm>
              <a:prstGeom prst="rect">
                <a:avLst/>
              </a:prstGeom>
            </p:spPr>
          </p:pic>
          <p:sp>
            <p:nvSpPr>
              <p:cNvPr id="18" name="ZoneTexte 17"/>
              <p:cNvSpPr txBox="1"/>
              <p:nvPr/>
            </p:nvSpPr>
            <p:spPr bwMode="auto">
              <a:xfrm>
                <a:off x="435629" y="5155281"/>
                <a:ext cx="1440160" cy="3025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fr-FR" sz="700" b="1" dirty="0">
                    <a:latin typeface="Marianne"/>
                  </a:rPr>
                  <a:t>PUBLIC CIBLE</a:t>
                </a:r>
                <a:endParaRPr dirty="0"/>
              </a:p>
            </p:txBody>
          </p:sp>
        </p:grpSp>
        <p:sp>
          <p:nvSpPr>
            <p:cNvPr id="19" name="ZoneTexte 18"/>
            <p:cNvSpPr txBox="1">
              <a:spLocks noChangeAspect="1"/>
            </p:cNvSpPr>
            <p:nvPr/>
          </p:nvSpPr>
          <p:spPr bwMode="auto">
            <a:xfrm>
              <a:off x="683840" y="4938247"/>
              <a:ext cx="113667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fr-FR" sz="800" dirty="0">
                  <a:latin typeface="Marianne"/>
                </a:rPr>
                <a:t>Équipes de collège, LGT et LP.</a:t>
              </a:r>
              <a:endParaRPr dirty="0"/>
            </a:p>
          </p:txBody>
        </p:sp>
        <p:grpSp>
          <p:nvGrpSpPr>
            <p:cNvPr id="20" name="Groupe 19"/>
            <p:cNvGrpSpPr>
              <a:grpSpLocks noChangeAspect="1"/>
            </p:cNvGrpSpPr>
            <p:nvPr/>
          </p:nvGrpSpPr>
          <p:grpSpPr bwMode="auto">
            <a:xfrm>
              <a:off x="689221" y="5352527"/>
              <a:ext cx="1123679" cy="847607"/>
              <a:chOff x="283829" y="6233405"/>
              <a:chExt cx="1885498" cy="1307475"/>
            </a:xfrm>
          </p:grpSpPr>
          <p:pic>
            <p:nvPicPr>
              <p:cNvPr id="21" name="Image 20"/>
              <p:cNvPicPr/>
              <p:nvPr/>
            </p:nvPicPr>
            <p:blipFill>
              <a:blip r:embed="rId4">
                <a:duotone>
                  <a:prstClr val="black"/>
                  <a:srgbClr val="008CBA">
                    <a:tint val="45000"/>
                    <a:satMod val="400000"/>
                  </a:srgbClr>
                </a:duotone>
              </a:blip>
              <a:stretch/>
            </p:blipFill>
            <p:spPr bwMode="auto">
              <a:xfrm>
                <a:off x="884699" y="6233405"/>
                <a:ext cx="650653" cy="610849"/>
              </a:xfrm>
              <a:prstGeom prst="rect">
                <a:avLst/>
              </a:prstGeom>
            </p:spPr>
          </p:pic>
          <p:sp>
            <p:nvSpPr>
              <p:cNvPr id="22" name="ZoneTexte 21"/>
              <p:cNvSpPr txBox="1"/>
              <p:nvPr/>
            </p:nvSpPr>
            <p:spPr bwMode="auto">
              <a:xfrm>
                <a:off x="283829" y="6899954"/>
                <a:ext cx="1885498" cy="640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fr-FR" sz="700" b="1" dirty="0">
                    <a:latin typeface="Marianne"/>
                  </a:rPr>
                  <a:t>COMPETENCES PROFESSIONNELLES VISÉES</a:t>
                </a:r>
                <a:endParaRPr dirty="0"/>
              </a:p>
            </p:txBody>
          </p:sp>
        </p:grpSp>
        <p:sp>
          <p:nvSpPr>
            <p:cNvPr id="23" name="ZoneTexte 22"/>
            <p:cNvSpPr txBox="1">
              <a:spLocks noChangeAspect="1"/>
            </p:cNvSpPr>
            <p:nvPr/>
          </p:nvSpPr>
          <p:spPr bwMode="auto">
            <a:xfrm>
              <a:off x="669734" y="6200134"/>
              <a:ext cx="1136679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fr-FR" sz="800" dirty="0">
                  <a:latin typeface="Marianne" panose="02000000000000000000" pitchFamily="50" charset="0"/>
                </a:rPr>
                <a:t>Construire, mettre en œuvre et animer des situations d'enseignement et d'apprentissage prenant en compte la diversité des élèves.</a:t>
              </a:r>
            </a:p>
            <a:p>
              <a:pPr>
                <a:defRPr/>
              </a:pPr>
              <a:endParaRPr lang="fr-FR" sz="800" dirty="0">
                <a:latin typeface="Marianne" panose="02000000000000000000" pitchFamily="50" charset="0"/>
              </a:endParaRPr>
            </a:p>
            <a:p>
              <a:pPr lvl="0">
                <a:defRPr/>
              </a:pPr>
              <a:r>
                <a:rPr lang="fr-FR" sz="800" dirty="0">
                  <a:latin typeface="Marianne"/>
                </a:rPr>
                <a:t>Intégrer les éléments de la culture numérique nécessaires à l'exercice de son métier.</a:t>
              </a:r>
              <a:endParaRPr lang="fr-FR" dirty="0"/>
            </a:p>
          </p:txBody>
        </p:sp>
      </p:grpSp>
      <p:pic>
        <p:nvPicPr>
          <p:cNvPr id="25" name="Image 24"/>
          <p:cNvPicPr/>
          <p:nvPr/>
        </p:nvPicPr>
        <p:blipFill>
          <a:blip r:embed="rId5">
            <a:duotone>
              <a:prstClr val="black"/>
              <a:srgbClr val="008CBA">
                <a:tint val="45000"/>
                <a:satMod val="400000"/>
              </a:srgbClr>
            </a:duotone>
          </a:blip>
          <a:stretch/>
        </p:blipFill>
        <p:spPr bwMode="auto">
          <a:xfrm>
            <a:off x="2024622" y="5234872"/>
            <a:ext cx="432000" cy="432000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 bwMode="auto">
          <a:xfrm>
            <a:off x="2555158" y="5306617"/>
            <a:ext cx="2474639" cy="31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460" b="1" dirty="0">
                <a:latin typeface="Marianne"/>
                <a:ea typeface="Roboto"/>
                <a:cs typeface="Roboto"/>
              </a:rPr>
              <a:t>POUR EN SAVOIR PLUS</a:t>
            </a:r>
            <a:r>
              <a:rPr lang="fr-FR" sz="1460" b="1" dirty="0">
                <a:latin typeface="Marianne"/>
              </a:rPr>
              <a:t> </a:t>
            </a:r>
            <a:endParaRPr sz="1460" b="1" dirty="0"/>
          </a:p>
        </p:txBody>
      </p:sp>
      <p:sp>
        <p:nvSpPr>
          <p:cNvPr id="28" name="ZoneTexte 27"/>
          <p:cNvSpPr txBox="1"/>
          <p:nvPr/>
        </p:nvSpPr>
        <p:spPr bwMode="auto">
          <a:xfrm>
            <a:off x="1952622" y="3308701"/>
            <a:ext cx="4811076" cy="166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280" b="1" dirty="0">
                <a:solidFill>
                  <a:srgbClr val="008CBA"/>
                </a:solidFill>
                <a:latin typeface="Marianne"/>
                <a:ea typeface="Tahoma"/>
                <a:cs typeface="Tahoma"/>
              </a:rPr>
              <a:t>Axe 1 : Développer ses compétences numériques transversales et professionnelles</a:t>
            </a:r>
          </a:p>
          <a:p>
            <a:pPr algn="just">
              <a:defRPr/>
            </a:pPr>
            <a:endParaRPr lang="fr-FR" sz="1280" b="1" dirty="0">
              <a:solidFill>
                <a:srgbClr val="008CBA"/>
              </a:solidFill>
              <a:latin typeface="Marianne"/>
              <a:ea typeface="Tahoma"/>
              <a:cs typeface="Tahoma"/>
            </a:endParaRPr>
          </a:p>
          <a:p>
            <a:pPr>
              <a:defRPr/>
            </a:pPr>
            <a:r>
              <a:rPr lang="fr-FR" sz="1280" b="1" dirty="0">
                <a:solidFill>
                  <a:srgbClr val="008CBA"/>
                </a:solidFill>
                <a:latin typeface="Marianne"/>
                <a:ea typeface="Tahoma"/>
                <a:cs typeface="Tahoma"/>
              </a:rPr>
              <a:t>Axe 2 : Analyser ses pratiques pédagogiques liées au numérique</a:t>
            </a:r>
          </a:p>
          <a:p>
            <a:pPr>
              <a:defRPr/>
            </a:pPr>
            <a:endParaRPr lang="fr-FR" sz="1280" b="1" dirty="0">
              <a:solidFill>
                <a:srgbClr val="008CBA"/>
              </a:solidFill>
              <a:latin typeface="Marianne"/>
              <a:ea typeface="Tahoma"/>
              <a:cs typeface="Tahoma"/>
            </a:endParaRPr>
          </a:p>
          <a:p>
            <a:pPr>
              <a:defRPr/>
            </a:pPr>
            <a:r>
              <a:rPr lang="fr-FR" sz="1280" b="1" dirty="0">
                <a:solidFill>
                  <a:srgbClr val="008CBA"/>
                </a:solidFill>
                <a:latin typeface="Marianne"/>
                <a:ea typeface="Tahoma"/>
                <a:cs typeface="Tahoma"/>
              </a:rPr>
              <a:t>Pour aller plus loin : Accéder au volet 1 de la certification </a:t>
            </a:r>
            <a:r>
              <a:rPr lang="fr-FR" sz="1280" b="1" dirty="0" err="1">
                <a:solidFill>
                  <a:srgbClr val="008CBA"/>
                </a:solidFill>
                <a:latin typeface="Marianne"/>
                <a:ea typeface="Tahoma"/>
                <a:cs typeface="Tahoma"/>
              </a:rPr>
              <a:t>Pix+Édu</a:t>
            </a:r>
            <a:endParaRPr lang="fr-FR" sz="1280" b="1" dirty="0">
              <a:solidFill>
                <a:srgbClr val="008CBA"/>
              </a:solidFill>
              <a:latin typeface="Marianne"/>
              <a:ea typeface="Tahoma"/>
              <a:cs typeface="Tahoma"/>
            </a:endParaRPr>
          </a:p>
        </p:txBody>
      </p:sp>
      <p:pic>
        <p:nvPicPr>
          <p:cNvPr id="29" name="docshape5"/>
          <p:cNvPicPr>
            <a:picLocks noChangeArrowheads="1"/>
          </p:cNvPicPr>
          <p:nvPr/>
        </p:nvPicPr>
        <p:blipFill>
          <a:blip r:embed="rId6">
            <a:duotone>
              <a:prstClr val="black"/>
              <a:srgbClr val="008CBA">
                <a:tint val="45000"/>
                <a:satMod val="400000"/>
              </a:srgbClr>
            </a:duotone>
          </a:blip>
          <a:stretch/>
        </p:blipFill>
        <p:spPr bwMode="auto">
          <a:xfrm>
            <a:off x="1952622" y="2792800"/>
            <a:ext cx="504000" cy="432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0" name="ZoneTexte 29"/>
          <p:cNvSpPr txBox="1"/>
          <p:nvPr/>
        </p:nvSpPr>
        <p:spPr bwMode="auto">
          <a:xfrm>
            <a:off x="2521887" y="2845850"/>
            <a:ext cx="4312871" cy="31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460" b="1" dirty="0">
                <a:latin typeface="Marianne"/>
                <a:ea typeface="Roboto"/>
                <a:cs typeface="Roboto"/>
              </a:rPr>
              <a:t>OBJECTIFS &amp; CONTENUS DE LA FORMATION</a:t>
            </a:r>
            <a:endParaRPr lang="fr-FR" sz="1460" dirty="0">
              <a:latin typeface="Marianne"/>
            </a:endParaRPr>
          </a:p>
        </p:txBody>
      </p:sp>
      <p:pic>
        <p:nvPicPr>
          <p:cNvPr id="12" name="Image 11" descr="Une image contenant cercle, Graphique, Caractère coloré, graphisme&#10;&#10;Description générée automatiquement">
            <a:hlinkClick r:id="rId7"/>
            <a:extLst>
              <a:ext uri="{FF2B5EF4-FFF2-40B4-BE49-F238E27FC236}">
                <a16:creationId xmlns:a16="http://schemas.microsoft.com/office/drawing/2014/main" id="{D3448505-0836-F5A2-85A4-2D2B7547A7C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24668" y="7675069"/>
            <a:ext cx="728277" cy="716383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8F40F092-E64E-4F7F-AA5A-575FD748723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7737" y="128936"/>
            <a:ext cx="3348000" cy="901533"/>
          </a:xfrm>
          <a:prstGeom prst="rect">
            <a:avLst/>
          </a:prstGeom>
        </p:spPr>
      </p:pic>
      <p:sp>
        <p:nvSpPr>
          <p:cNvPr id="35" name="ZoneTexte 34">
            <a:extLst>
              <a:ext uri="{FF2B5EF4-FFF2-40B4-BE49-F238E27FC236}">
                <a16:creationId xmlns:a16="http://schemas.microsoft.com/office/drawing/2014/main" id="{1012C53F-528D-4341-9F67-71F0C2DA8255}"/>
              </a:ext>
            </a:extLst>
          </p:cNvPr>
          <p:cNvSpPr txBox="1"/>
          <p:nvPr/>
        </p:nvSpPr>
        <p:spPr bwMode="auto">
          <a:xfrm>
            <a:off x="1951139" y="5740882"/>
            <a:ext cx="4788746" cy="149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76" b="1" u="sng" dirty="0">
                <a:latin typeface="Marianne" panose="02000000000000000000" pitchFamily="50" charset="0"/>
              </a:rPr>
              <a:t>Equipe de pilotage : </a:t>
            </a:r>
          </a:p>
          <a:p>
            <a:r>
              <a:rPr lang="fr-FR" sz="1280" b="1" u="sng" dirty="0">
                <a:solidFill>
                  <a:srgbClr val="008CBA"/>
                </a:solidFill>
                <a:latin typeface="Marianne" panose="02000000000000000000" pitchFamily="50" charset="0"/>
              </a:rPr>
              <a:t>Emmanuel GAUNARD</a:t>
            </a:r>
            <a:r>
              <a:rPr lang="fr-FR" sz="1100" b="1" dirty="0">
                <a:solidFill>
                  <a:srgbClr val="008CBA"/>
                </a:solidFill>
                <a:latin typeface="Marianne" panose="02000000000000000000" pitchFamily="2" charset="0"/>
                <a:ea typeface="Tahoma"/>
                <a:cs typeface="Tahoma"/>
              </a:rPr>
              <a:t> </a:t>
            </a:r>
            <a:r>
              <a:rPr lang="fr-FR" sz="1000" dirty="0">
                <a:latin typeface="Marianne" panose="02000000000000000000" pitchFamily="50" charset="0"/>
              </a:rPr>
              <a:t>_ Chargé de projet « PIX »</a:t>
            </a:r>
          </a:p>
          <a:p>
            <a:r>
              <a:rPr lang="fr-FR" sz="1000" dirty="0">
                <a:latin typeface="Marianne" panose="02000000000000000000" pitchFamily="50" charset="0"/>
              </a:rPr>
              <a:t>				pour la DRANE Académie de Grenoble</a:t>
            </a:r>
          </a:p>
          <a:p>
            <a:r>
              <a:rPr lang="fr-FR" sz="1000" dirty="0">
                <a:latin typeface="Marianne" panose="02000000000000000000" pitchFamily="50" charset="0"/>
              </a:rPr>
              <a:t>				</a:t>
            </a:r>
            <a:r>
              <a:rPr lang="fr-FR" sz="1000" dirty="0">
                <a:latin typeface="Marianne" panose="02000000000000000000" pitchFamily="50" charset="0"/>
                <a:hlinkClick r:id="rId10"/>
              </a:rPr>
              <a:t>Emmanuel.Gaunard@ac-grenoble.fr</a:t>
            </a:r>
            <a:endParaRPr lang="fr-FR" sz="1000" dirty="0">
              <a:latin typeface="Marianne" panose="02000000000000000000" pitchFamily="50" charset="0"/>
            </a:endParaRPr>
          </a:p>
          <a:p>
            <a:pPr>
              <a:tabLst>
                <a:tab pos="717550" algn="l"/>
              </a:tabLst>
              <a:defRPr/>
            </a:pPr>
            <a:r>
              <a:rPr lang="fr-FR" sz="1280" b="1" u="sng" dirty="0">
                <a:solidFill>
                  <a:srgbClr val="008CBA"/>
                </a:solidFill>
                <a:latin typeface="Marianne" panose="02000000000000000000" pitchFamily="50" charset="0"/>
              </a:rPr>
              <a:t>Audrey MOLY</a:t>
            </a:r>
            <a:r>
              <a:rPr lang="fr-FR" sz="1280" b="1" dirty="0">
                <a:solidFill>
                  <a:srgbClr val="008CBA"/>
                </a:solidFill>
                <a:latin typeface="Marianne" panose="02000000000000000000" pitchFamily="50" charset="0"/>
              </a:rPr>
              <a:t> </a:t>
            </a:r>
            <a:r>
              <a:rPr lang="fr-FR" sz="1000" dirty="0">
                <a:latin typeface="Marianne" panose="02000000000000000000" pitchFamily="2" charset="0"/>
              </a:rPr>
              <a:t>_ Chargée d’Ingénierie de Formation (EAFC) </a:t>
            </a:r>
            <a:br>
              <a:rPr lang="fr-FR" sz="1000" dirty="0">
                <a:latin typeface="Marianne" panose="02000000000000000000" pitchFamily="2" charset="0"/>
              </a:rPr>
            </a:br>
            <a:r>
              <a:rPr lang="fr-FR" sz="1000" dirty="0">
                <a:latin typeface="Marianne" panose="02000000000000000000" pitchFamily="2" charset="0"/>
              </a:rPr>
              <a:t>                                    </a:t>
            </a:r>
            <a:r>
              <a:rPr lang="fr-FR" sz="1000" dirty="0">
                <a:latin typeface="Marianne" panose="02000000000000000000" pitchFamily="2" charset="0"/>
                <a:hlinkClick r:id="rId11"/>
              </a:rPr>
              <a:t>Audrey.Moly@ac-grenoble.fr</a:t>
            </a:r>
            <a:r>
              <a:rPr lang="fr-FR" sz="1000" dirty="0">
                <a:latin typeface="Marianne" panose="02000000000000000000" pitchFamily="2" charset="0"/>
              </a:rPr>
              <a:t> </a:t>
            </a:r>
          </a:p>
          <a:p>
            <a:pPr>
              <a:tabLst>
                <a:tab pos="717550" algn="l"/>
              </a:tabLst>
              <a:defRPr/>
            </a:pPr>
            <a:r>
              <a:rPr lang="fr-FR" sz="1276" b="1" u="sng" dirty="0">
                <a:latin typeface="Marianne" panose="02000000000000000000" pitchFamily="50" charset="0"/>
              </a:rPr>
              <a:t>Ressources : </a:t>
            </a:r>
          </a:p>
          <a:p>
            <a:pPr>
              <a:tabLst>
                <a:tab pos="717550" algn="l"/>
              </a:tabLst>
              <a:defRPr/>
            </a:pPr>
            <a:r>
              <a:rPr lang="fr-FR" sz="1000" dirty="0">
                <a:solidFill>
                  <a:srgbClr val="0563C1"/>
                </a:solidFill>
                <a:latin typeface="Marianne"/>
                <a:hlinkClick r:id="rId12"/>
              </a:rPr>
              <a:t>Présentation du dispositif </a:t>
            </a:r>
            <a:r>
              <a:rPr lang="fr-FR" sz="1000" dirty="0" err="1">
                <a:solidFill>
                  <a:srgbClr val="0563C1"/>
                </a:solidFill>
                <a:latin typeface="Marianne"/>
                <a:hlinkClick r:id="rId12"/>
              </a:rPr>
              <a:t>Pix+Édu</a:t>
            </a:r>
            <a:endParaRPr lang="fr-FR" sz="1000" dirty="0">
              <a:solidFill>
                <a:srgbClr val="0563C1"/>
              </a:solidFill>
              <a:latin typeface="Marianne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6AF1FEEE-5465-4DA9-BDA8-34A1B1CA35DB}"/>
              </a:ext>
            </a:extLst>
          </p:cNvPr>
          <p:cNvSpPr txBox="1"/>
          <p:nvPr/>
        </p:nvSpPr>
        <p:spPr bwMode="auto">
          <a:xfrm>
            <a:off x="1955057" y="7352649"/>
            <a:ext cx="4780909" cy="121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76" b="1" u="sng" dirty="0">
                <a:latin typeface="Marianne" panose="02000000000000000000" pitchFamily="50" charset="0"/>
              </a:rPr>
              <a:t>Compétences Numériques professionnelles visées </a:t>
            </a:r>
            <a:r>
              <a:rPr lang="fr-FR" sz="1276" u="sng" dirty="0">
                <a:latin typeface="Marianne" panose="02000000000000000000" pitchFamily="50" charset="0"/>
              </a:rPr>
              <a:t>:</a:t>
            </a:r>
            <a:r>
              <a:rPr lang="fr-FR" sz="1276" dirty="0">
                <a:latin typeface="Marianne" panose="02000000000000000000" pitchFamily="50" charset="0"/>
              </a:rPr>
              <a:t> </a:t>
            </a:r>
          </a:p>
          <a:p>
            <a:pPr>
              <a:defRPr/>
            </a:pPr>
            <a:endParaRPr lang="fr-FR" sz="1000" dirty="0">
              <a:latin typeface="Marianne" panose="02000000000000000000" pitchFamily="2" charset="0"/>
              <a:ea typeface="Marianne"/>
              <a:cs typeface="Marianne"/>
            </a:endParaRPr>
          </a:p>
          <a:p>
            <a:pPr>
              <a:defRPr/>
            </a:pPr>
            <a:r>
              <a:rPr lang="fr-FR" sz="1000" dirty="0">
                <a:latin typeface="Marianne" panose="02000000000000000000" pitchFamily="2" charset="0"/>
                <a:ea typeface="Marianne"/>
                <a:cs typeface="Marianne"/>
              </a:rPr>
              <a:t>Toutes les compétences du CRCN-</a:t>
            </a:r>
            <a:r>
              <a:rPr lang="fr-FR" sz="1000" dirty="0" err="1">
                <a:latin typeface="Marianne" panose="02000000000000000000" pitchFamily="2" charset="0"/>
                <a:ea typeface="Marianne"/>
                <a:cs typeface="Marianne"/>
              </a:rPr>
              <a:t>Édu</a:t>
            </a:r>
            <a:r>
              <a:rPr lang="fr-FR" sz="1000" dirty="0">
                <a:latin typeface="Marianne" panose="02000000000000000000" pitchFamily="2" charset="0"/>
                <a:ea typeface="Marianne"/>
                <a:cs typeface="Marianne"/>
              </a:rPr>
              <a:t> sont abordées.</a:t>
            </a:r>
          </a:p>
          <a:p>
            <a:pPr>
              <a:defRPr/>
            </a:pPr>
            <a:endParaRPr lang="fr-FR" sz="1000" dirty="0">
              <a:latin typeface="Marianne" panose="02000000000000000000" pitchFamily="2" charset="0"/>
              <a:ea typeface="Marianne"/>
              <a:cs typeface="Marianne"/>
            </a:endParaRPr>
          </a:p>
          <a:p>
            <a:pPr>
              <a:defRPr/>
            </a:pPr>
            <a:endParaRPr lang="fr-FR" sz="1000" dirty="0">
              <a:latin typeface="Marianne" panose="02000000000000000000" pitchFamily="2" charset="0"/>
              <a:ea typeface="Marianne"/>
              <a:cs typeface="Marianne"/>
            </a:endParaRPr>
          </a:p>
          <a:p>
            <a:pPr>
              <a:defRPr/>
            </a:pPr>
            <a:endParaRPr lang="fr-FR" sz="1000" dirty="0">
              <a:latin typeface="Marianne" panose="02000000000000000000" pitchFamily="2" charset="0"/>
              <a:ea typeface="Marianne"/>
              <a:cs typeface="Marianne"/>
            </a:endParaRPr>
          </a:p>
          <a:p>
            <a:pPr>
              <a:defRPr/>
            </a:pPr>
            <a:endParaRPr lang="fr-FR" sz="1000" dirty="0">
              <a:latin typeface="Marianne" panose="02000000000000000000" pitchFamily="2" charset="0"/>
              <a:ea typeface="Marianne"/>
              <a:cs typeface="Mariann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Thème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263</Words>
  <Application>Microsoft Office PowerPoint</Application>
  <DocSecurity>0</DocSecurity>
  <PresentationFormat>Format A4 (210 x 297 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Marianne</vt:lpstr>
      <vt:lpstr>Marianne ExtraBold</vt:lpstr>
      <vt:lpstr>Roboto</vt:lpstr>
      <vt:lpstr>Tahoma</vt:lpstr>
      <vt:lpstr>Thème Office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Castagne Patrice</dc:creator>
  <cp:keywords/>
  <dc:description/>
  <cp:lastModifiedBy>PATRICE CASTAGNE</cp:lastModifiedBy>
  <cp:revision>51</cp:revision>
  <dcterms:created xsi:type="dcterms:W3CDTF">2022-03-29T15:26:20Z</dcterms:created>
  <dcterms:modified xsi:type="dcterms:W3CDTF">2024-04-08T15:28:03Z</dcterms:modified>
  <cp:category/>
  <dc:identifier/>
  <cp:contentStatus/>
  <dc:language/>
  <cp:version/>
</cp:coreProperties>
</file>